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7"/>
  </p:notesMasterIdLst>
  <p:sldIdLst>
    <p:sldId id="256" r:id="rId2"/>
    <p:sldId id="260" r:id="rId3"/>
    <p:sldId id="259" r:id="rId4"/>
    <p:sldId id="261" r:id="rId5"/>
    <p:sldId id="262"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8187"/>
    <a:srgbClr val="939EA3"/>
    <a:srgbClr val="AFB7BB"/>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E688C6-41D3-4929-B507-5690C0D6AD31}" type="datetimeFigureOut">
              <a:rPr lang="en-GB" smtClean="0"/>
              <a:t>11/05/2026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BC40E0-DE19-42BE-9C10-4D367548FE18}" type="slidenum">
              <a:rPr lang="en-GB" smtClean="0"/>
              <a:t>‹#›</a:t>
            </a:fld>
            <a:endParaRPr lang="en-GB"/>
          </a:p>
        </p:txBody>
      </p:sp>
    </p:spTree>
    <p:extLst>
      <p:ext uri="{BB962C8B-B14F-4D97-AF65-F5344CB8AC3E}">
        <p14:creationId xmlns:p14="http://schemas.microsoft.com/office/powerpoint/2010/main" val="216275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1478268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375BD70-7C15-4A5C-B12C-E5F3978F3610}" type="slidenum">
              <a:rPr lang="en-GB" smtClean="0"/>
              <a:pPr/>
              <a:t>‹#›</a:t>
            </a:fld>
            <a:endParaRPr lang="en-GB"/>
          </a:p>
        </p:txBody>
      </p:sp>
    </p:spTree>
    <p:extLst>
      <p:ext uri="{BB962C8B-B14F-4D97-AF65-F5344CB8AC3E}">
        <p14:creationId xmlns:p14="http://schemas.microsoft.com/office/powerpoint/2010/main" val="2326226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3547999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r>
              <a:rPr lang="en-US"/>
              <a:t>11 May 2026</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3360557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r>
              <a:rPr lang="en-US"/>
              <a:t>11 May 2026</a:t>
            </a:r>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3996170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r>
              <a:rPr lang="en-US"/>
              <a:t>11 May 2026</a:t>
            </a:r>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54022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11 May 2026</a:t>
            </a:r>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724029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r>
              <a:rPr lang="en-US"/>
              <a:t>11 May 2026</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1842332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r>
              <a:rPr lang="en-US"/>
              <a:t>11 May 2026</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940096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3597958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5BD70-7C15-4A5C-B12C-E5F3978F3610}"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99530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566186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5BD70-7C15-4A5C-B12C-E5F3978F361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08453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11799291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1758391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r>
              <a:rPr lang="en-US"/>
              <a:t>11 May 2026</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75BD70-7C15-4A5C-B12C-E5F3978F3610}" type="slidenum">
              <a:rPr lang="en-GB" smtClean="0"/>
              <a:t>‹#›</a:t>
            </a:fld>
            <a:endParaRPr lang="en-GB"/>
          </a:p>
        </p:txBody>
      </p:sp>
    </p:spTree>
    <p:extLst>
      <p:ext uri="{BB962C8B-B14F-4D97-AF65-F5344CB8AC3E}">
        <p14:creationId xmlns:p14="http://schemas.microsoft.com/office/powerpoint/2010/main" val="2237333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3" y="609600"/>
            <a:ext cx="10374979"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7158870" y="6425407"/>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t>11 May 2026</a:t>
            </a:r>
            <a:endParaRPr lang="en-GB"/>
          </a:p>
        </p:txBody>
      </p:sp>
      <p:sp>
        <p:nvSpPr>
          <p:cNvPr id="5" name="Footer Placeholder 4"/>
          <p:cNvSpPr>
            <a:spLocks noGrp="1"/>
          </p:cNvSpPr>
          <p:nvPr>
            <p:ph type="ftr" sz="quarter" idx="3"/>
          </p:nvPr>
        </p:nvSpPr>
        <p:spPr>
          <a:xfrm>
            <a:off x="631071" y="6425407"/>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44400" y="6425407"/>
            <a:ext cx="683339" cy="365125"/>
          </a:xfrm>
          <a:prstGeom prst="rect">
            <a:avLst/>
          </a:prstGeom>
        </p:spPr>
        <p:txBody>
          <a:bodyPr vert="horz" lIns="91440" tIns="45720" rIns="91440" bIns="45720" rtlCol="0" anchor="ctr"/>
          <a:lstStyle>
            <a:lvl1pPr algn="r">
              <a:defRPr sz="900">
                <a:solidFill>
                  <a:schemeClr val="accent1"/>
                </a:solidFill>
              </a:defRPr>
            </a:lvl1pPr>
          </a:lstStyle>
          <a:p>
            <a:fld id="{6375BD70-7C15-4A5C-B12C-E5F3978F3610}" type="slidenum">
              <a:rPr lang="en-GB" smtClean="0"/>
              <a:t>‹#›</a:t>
            </a:fld>
            <a:endParaRPr lang="en-GB"/>
          </a:p>
        </p:txBody>
      </p:sp>
    </p:spTree>
    <p:extLst>
      <p:ext uri="{BB962C8B-B14F-4D97-AF65-F5344CB8AC3E}">
        <p14:creationId xmlns:p14="http://schemas.microsoft.com/office/powerpoint/2010/main" val="208367438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hf hdr="0" ftr="0"/>
  <p:txStyles>
    <p:titleStyle>
      <a:lvl1pPr algn="l" defTabSz="457200" rtl="0" eaLnBrk="1" latinLnBrk="0" hangingPunct="1">
        <a:spcBef>
          <a:spcPct val="0"/>
        </a:spcBef>
        <a:buNone/>
        <a:defRPr sz="3600" b="1"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ants.gov.uk/aboutthecouncil/governmentinhampshire/future-hampshire-solent" TargetMode="External"/><Relationship Id="rId2" Type="http://schemas.openxmlformats.org/officeDocument/2006/relationships/hyperlink" Target="https://hantsandsolent-ca.gov.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829C-36AC-9EFA-365B-67E0E0399F54}"/>
              </a:ext>
            </a:extLst>
          </p:cNvPr>
          <p:cNvSpPr>
            <a:spLocks noGrp="1"/>
          </p:cNvSpPr>
          <p:nvPr>
            <p:ph type="ctrTitle"/>
          </p:nvPr>
        </p:nvSpPr>
        <p:spPr/>
        <p:txBody>
          <a:bodyPr/>
          <a:lstStyle/>
          <a:p>
            <a:r>
              <a:rPr lang="en-GB" noProof="0" dirty="0">
                <a:solidFill>
                  <a:schemeClr val="tx1"/>
                </a:solidFill>
              </a:rPr>
              <a:t>Cllr Chris Dorn</a:t>
            </a:r>
            <a:br>
              <a:rPr lang="en-GB" noProof="0" dirty="0">
                <a:solidFill>
                  <a:schemeClr val="tx1"/>
                </a:solidFill>
              </a:rPr>
            </a:br>
            <a:r>
              <a:rPr lang="en-GB" noProof="0" dirty="0">
                <a:solidFill>
                  <a:schemeClr val="tx1"/>
                </a:solidFill>
              </a:rPr>
              <a:t>Hart District Councillor</a:t>
            </a:r>
          </a:p>
        </p:txBody>
      </p:sp>
      <p:sp>
        <p:nvSpPr>
          <p:cNvPr id="3" name="Subtitle 2">
            <a:extLst>
              <a:ext uri="{FF2B5EF4-FFF2-40B4-BE49-F238E27FC236}">
                <a16:creationId xmlns:a16="http://schemas.microsoft.com/office/drawing/2014/main" id="{518DA4DF-A63B-47F7-9583-3D8BB5459D95}"/>
              </a:ext>
            </a:extLst>
          </p:cNvPr>
          <p:cNvSpPr>
            <a:spLocks noGrp="1"/>
          </p:cNvSpPr>
          <p:nvPr>
            <p:ph type="subTitle" idx="1"/>
          </p:nvPr>
        </p:nvSpPr>
        <p:spPr/>
        <p:txBody>
          <a:bodyPr>
            <a:normAutofit fontScale="70000" lnSpcReduction="20000"/>
          </a:bodyPr>
          <a:lstStyle/>
          <a:p>
            <a:r>
              <a:rPr lang="en-GB" noProof="0" dirty="0"/>
              <a:t>for Crondall Parish Council Annual Parish Meeting</a:t>
            </a:r>
          </a:p>
          <a:p>
            <a:r>
              <a:rPr lang="en-GB" noProof="0" dirty="0"/>
              <a:t>11 May 2026</a:t>
            </a:r>
          </a:p>
        </p:txBody>
      </p:sp>
      <p:sp>
        <p:nvSpPr>
          <p:cNvPr id="4" name="Date Placeholder 3">
            <a:extLst>
              <a:ext uri="{FF2B5EF4-FFF2-40B4-BE49-F238E27FC236}">
                <a16:creationId xmlns:a16="http://schemas.microsoft.com/office/drawing/2014/main" id="{A612DE63-3CAF-7121-139F-F9708C4127F3}"/>
              </a:ext>
            </a:extLst>
          </p:cNvPr>
          <p:cNvSpPr>
            <a:spLocks noGrp="1"/>
          </p:cNvSpPr>
          <p:nvPr>
            <p:ph type="dt" sz="half" idx="10"/>
          </p:nvPr>
        </p:nvSpPr>
        <p:spPr>
          <a:xfrm>
            <a:off x="422495" y="6406486"/>
            <a:ext cx="911939" cy="365125"/>
          </a:xfrm>
        </p:spPr>
        <p:txBody>
          <a:bodyPr/>
          <a:lstStyle/>
          <a:p>
            <a:r>
              <a:rPr lang="en-GB" noProof="0" dirty="0"/>
              <a:t>11 May 2026</a:t>
            </a:r>
          </a:p>
        </p:txBody>
      </p:sp>
      <p:sp>
        <p:nvSpPr>
          <p:cNvPr id="5" name="Slide Number Placeholder 4">
            <a:extLst>
              <a:ext uri="{FF2B5EF4-FFF2-40B4-BE49-F238E27FC236}">
                <a16:creationId xmlns:a16="http://schemas.microsoft.com/office/drawing/2014/main" id="{E954905C-95E9-3570-5B29-8395A805498B}"/>
              </a:ext>
            </a:extLst>
          </p:cNvPr>
          <p:cNvSpPr>
            <a:spLocks noGrp="1"/>
          </p:cNvSpPr>
          <p:nvPr>
            <p:ph type="sldNum" sz="quarter" idx="12"/>
          </p:nvPr>
        </p:nvSpPr>
        <p:spPr>
          <a:xfrm>
            <a:off x="11253476" y="6406487"/>
            <a:ext cx="683339" cy="365125"/>
          </a:xfrm>
        </p:spPr>
        <p:txBody>
          <a:bodyPr/>
          <a:lstStyle/>
          <a:p>
            <a:fld id="{6375BD70-7C15-4A5C-B12C-E5F3978F3610}" type="slidenum">
              <a:rPr lang="en-GB" sz="1200" noProof="0" smtClean="0">
                <a:solidFill>
                  <a:schemeClr val="tx1"/>
                </a:solidFill>
              </a:rPr>
              <a:t>1</a:t>
            </a:fld>
            <a:endParaRPr lang="en-GB" sz="1200" noProof="0" dirty="0">
              <a:solidFill>
                <a:schemeClr val="tx1"/>
              </a:solidFill>
            </a:endParaRPr>
          </a:p>
        </p:txBody>
      </p:sp>
      <p:sp>
        <p:nvSpPr>
          <p:cNvPr id="7" name="TextBox 6">
            <a:extLst>
              <a:ext uri="{FF2B5EF4-FFF2-40B4-BE49-F238E27FC236}">
                <a16:creationId xmlns:a16="http://schemas.microsoft.com/office/drawing/2014/main" id="{145B359A-441B-6A45-8C39-3EEB925F9FAC}"/>
              </a:ext>
            </a:extLst>
          </p:cNvPr>
          <p:cNvSpPr txBox="1"/>
          <p:nvPr/>
        </p:nvSpPr>
        <p:spPr>
          <a:xfrm>
            <a:off x="422495" y="5860798"/>
            <a:ext cx="9724292" cy="478849"/>
          </a:xfrm>
          <a:prstGeom prst="rect">
            <a:avLst/>
          </a:prstGeom>
          <a:noFill/>
        </p:spPr>
        <p:txBody>
          <a:bodyPr wrap="square">
            <a:spAutoFit/>
          </a:bodyPr>
          <a:lstStyle/>
          <a:p>
            <a:pPr>
              <a:lnSpc>
                <a:spcPct val="107000"/>
              </a:lnSpc>
              <a:spcAft>
                <a:spcPts val="800"/>
              </a:spcAft>
              <a:buNone/>
            </a:pPr>
            <a:r>
              <a:rPr lang="en-GB" sz="1200" i="1" dirty="0">
                <a:effectLst/>
                <a:latin typeface="Calibri" panose="020F0502020204030204" pitchFamily="34" charset="0"/>
                <a:ea typeface="Calibri" panose="020F0502020204030204" pitchFamily="34" charset="0"/>
                <a:cs typeface="Times New Roman" panose="02020603050405020304" pitchFamily="18" charset="0"/>
              </a:rPr>
              <a:t>Just to caveat: These are my personal views.  Additionally, Cllrs can't provide definitive planning or legal advice, but I’m happy to share my personal thoughts on matters while asserting my open mindedness to any related future planning applications or formal council decisions.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9014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D2AC2-B5C4-6815-74C2-85308122E007}"/>
              </a:ext>
            </a:extLst>
          </p:cNvPr>
          <p:cNvSpPr>
            <a:spLocks noGrp="1"/>
          </p:cNvSpPr>
          <p:nvPr>
            <p:ph type="title"/>
          </p:nvPr>
        </p:nvSpPr>
        <p:spPr>
          <a:xfrm>
            <a:off x="413564" y="530470"/>
            <a:ext cx="11123053" cy="710153"/>
          </a:xfrm>
        </p:spPr>
        <p:txBody>
          <a:bodyPr>
            <a:noAutofit/>
          </a:bodyPr>
          <a:lstStyle/>
          <a:p>
            <a:r>
              <a:rPr lang="en-GB" sz="3200" b="1" noProof="0" dirty="0"/>
              <a:t>Devolution and Local Government Reorganisation (LGR)</a:t>
            </a:r>
          </a:p>
        </p:txBody>
      </p:sp>
      <p:sp>
        <p:nvSpPr>
          <p:cNvPr id="3" name="Content Placeholder 2">
            <a:extLst>
              <a:ext uri="{FF2B5EF4-FFF2-40B4-BE49-F238E27FC236}">
                <a16:creationId xmlns:a16="http://schemas.microsoft.com/office/drawing/2014/main" id="{5DEE4D33-900B-D3A8-13E3-DDF54ED77650}"/>
              </a:ext>
            </a:extLst>
          </p:cNvPr>
          <p:cNvSpPr>
            <a:spLocks noGrp="1"/>
          </p:cNvSpPr>
          <p:nvPr>
            <p:ph idx="1"/>
          </p:nvPr>
        </p:nvSpPr>
        <p:spPr>
          <a:xfrm>
            <a:off x="677333" y="1240623"/>
            <a:ext cx="9579849" cy="4800739"/>
          </a:xfrm>
        </p:spPr>
        <p:txBody>
          <a:bodyPr>
            <a:normAutofit/>
          </a:bodyPr>
          <a:lstStyle/>
          <a:p>
            <a:r>
              <a:rPr lang="en-GB" sz="2000" noProof="0" dirty="0"/>
              <a:t>What’s being changed?</a:t>
            </a:r>
          </a:p>
          <a:p>
            <a:pPr lvl="1"/>
            <a:r>
              <a:rPr lang="en-GB" sz="1800" noProof="0" dirty="0"/>
              <a:t>Devolution: Combined Authority Area (CAA)</a:t>
            </a:r>
          </a:p>
          <a:p>
            <a:pPr lvl="1"/>
            <a:r>
              <a:rPr lang="en-GB" sz="1800" noProof="0" dirty="0"/>
              <a:t>LGR: Combination of District and County into “Unitaries”</a:t>
            </a:r>
          </a:p>
          <a:p>
            <a:pPr lvl="1"/>
            <a:r>
              <a:rPr lang="en-GB" sz="1800" noProof="0" dirty="0"/>
              <a:t>Parishes – unchanged (largely)</a:t>
            </a:r>
          </a:p>
          <a:p>
            <a:r>
              <a:rPr lang="en-GB" sz="2000" noProof="0" dirty="0"/>
              <a:t>Why the Changes?</a:t>
            </a:r>
          </a:p>
          <a:p>
            <a:pPr lvl="1"/>
            <a:r>
              <a:rPr lang="en-GB" sz="1800" noProof="0" dirty="0"/>
              <a:t>Simplify arrangements</a:t>
            </a:r>
          </a:p>
          <a:p>
            <a:pPr lvl="1"/>
            <a:r>
              <a:rPr lang="en-GB" sz="1800" noProof="0" dirty="0"/>
              <a:t>Claimed cost reductions ~£40/person/yr</a:t>
            </a:r>
          </a:p>
          <a:p>
            <a:r>
              <a:rPr lang="en-GB" sz="2000" noProof="0" dirty="0"/>
              <a:t>Mandate?</a:t>
            </a:r>
          </a:p>
          <a:p>
            <a:pPr lvl="1"/>
            <a:r>
              <a:rPr lang="en-GB" sz="1800" noProof="0" dirty="0"/>
              <a:t>Government has authority to do this</a:t>
            </a:r>
          </a:p>
          <a:p>
            <a:pPr lvl="2"/>
            <a:r>
              <a:rPr lang="en-GB" sz="1600" noProof="0" dirty="0"/>
              <a:t>But….the changes in the south are not in line with the published criteria (those in the north rely on more relaxed interpretation)</a:t>
            </a:r>
          </a:p>
          <a:p>
            <a:pPr lvl="1"/>
            <a:r>
              <a:rPr lang="en-GB" sz="1800" noProof="0" dirty="0"/>
              <a:t>Hart Cllrs (cross-party): didn’t ask for or want this, but picked the least-worst option </a:t>
            </a:r>
          </a:p>
        </p:txBody>
      </p:sp>
      <p:sp>
        <p:nvSpPr>
          <p:cNvPr id="4" name="Date Placeholder 3">
            <a:extLst>
              <a:ext uri="{FF2B5EF4-FFF2-40B4-BE49-F238E27FC236}">
                <a16:creationId xmlns:a16="http://schemas.microsoft.com/office/drawing/2014/main" id="{3761D6A5-23DD-B384-7E12-34E196853751}"/>
              </a:ext>
            </a:extLst>
          </p:cNvPr>
          <p:cNvSpPr>
            <a:spLocks noGrp="1"/>
          </p:cNvSpPr>
          <p:nvPr>
            <p:ph type="dt" sz="half" idx="10"/>
          </p:nvPr>
        </p:nvSpPr>
        <p:spPr/>
        <p:txBody>
          <a:bodyPr/>
          <a:lstStyle/>
          <a:p>
            <a:r>
              <a:rPr lang="en-GB" noProof="0" dirty="0"/>
              <a:t>11 May 2026</a:t>
            </a:r>
          </a:p>
        </p:txBody>
      </p:sp>
      <p:sp>
        <p:nvSpPr>
          <p:cNvPr id="5" name="Slide Number Placeholder 4">
            <a:extLst>
              <a:ext uri="{FF2B5EF4-FFF2-40B4-BE49-F238E27FC236}">
                <a16:creationId xmlns:a16="http://schemas.microsoft.com/office/drawing/2014/main" id="{6207E0B7-03EF-55B4-6015-9E60FAA73913}"/>
              </a:ext>
            </a:extLst>
          </p:cNvPr>
          <p:cNvSpPr>
            <a:spLocks noGrp="1"/>
          </p:cNvSpPr>
          <p:nvPr>
            <p:ph type="sldNum" sz="quarter" idx="12"/>
          </p:nvPr>
        </p:nvSpPr>
        <p:spPr/>
        <p:txBody>
          <a:bodyPr/>
          <a:lstStyle/>
          <a:p>
            <a:fld id="{6375BD70-7C15-4A5C-B12C-E5F3978F3610}" type="slidenum">
              <a:rPr lang="en-GB" noProof="0" smtClean="0"/>
              <a:pPr/>
              <a:t>2</a:t>
            </a:fld>
            <a:endParaRPr lang="en-GB" noProof="0" dirty="0"/>
          </a:p>
        </p:txBody>
      </p:sp>
      <p:sp>
        <p:nvSpPr>
          <p:cNvPr id="7" name="TextBox 6">
            <a:extLst>
              <a:ext uri="{FF2B5EF4-FFF2-40B4-BE49-F238E27FC236}">
                <a16:creationId xmlns:a16="http://schemas.microsoft.com/office/drawing/2014/main" id="{2C457E63-5A72-472B-5B27-C3AD5B018F31}"/>
              </a:ext>
            </a:extLst>
          </p:cNvPr>
          <p:cNvSpPr txBox="1"/>
          <p:nvPr/>
        </p:nvSpPr>
        <p:spPr>
          <a:xfrm>
            <a:off x="8590663" y="1674674"/>
            <a:ext cx="3418268" cy="175432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noProof="0" dirty="0">
                <a:hlinkClick r:id="rId2"/>
              </a:rPr>
              <a:t>Homepage - HSCCA Website</a:t>
            </a:r>
            <a:endParaRPr lang="en-GB" noProof="0" dirty="0"/>
          </a:p>
          <a:p>
            <a:endParaRPr lang="en-GB" noProof="0" dirty="0"/>
          </a:p>
          <a:p>
            <a:r>
              <a:rPr lang="en-GB" noProof="0" dirty="0">
                <a:hlinkClick r:id="rId3"/>
              </a:rPr>
              <a:t>Devolution and local government reorganisation | About the Council | Hampshire County Council</a:t>
            </a:r>
            <a:endParaRPr lang="en-GB" noProof="0" dirty="0"/>
          </a:p>
        </p:txBody>
      </p:sp>
    </p:spTree>
    <p:extLst>
      <p:ext uri="{BB962C8B-B14F-4D97-AF65-F5344CB8AC3E}">
        <p14:creationId xmlns:p14="http://schemas.microsoft.com/office/powerpoint/2010/main" val="4204821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AF8F8-134A-9FB6-7A88-9C68C85485CC}"/>
              </a:ext>
            </a:extLst>
          </p:cNvPr>
          <p:cNvSpPr>
            <a:spLocks noGrp="1"/>
          </p:cNvSpPr>
          <p:nvPr>
            <p:ph type="title"/>
          </p:nvPr>
        </p:nvSpPr>
        <p:spPr>
          <a:xfrm>
            <a:off x="677334" y="342902"/>
            <a:ext cx="10374979" cy="712175"/>
          </a:xfrm>
        </p:spPr>
        <p:txBody>
          <a:bodyPr/>
          <a:lstStyle/>
          <a:p>
            <a:r>
              <a:rPr lang="en-GB" b="1" noProof="0" dirty="0"/>
              <a:t>What’s Being Changed?</a:t>
            </a:r>
          </a:p>
        </p:txBody>
      </p:sp>
      <p:sp>
        <p:nvSpPr>
          <p:cNvPr id="4" name="Date Placeholder 3">
            <a:extLst>
              <a:ext uri="{FF2B5EF4-FFF2-40B4-BE49-F238E27FC236}">
                <a16:creationId xmlns:a16="http://schemas.microsoft.com/office/drawing/2014/main" id="{FEB4DDD3-FBAC-09B5-F233-F53EEFFB13D5}"/>
              </a:ext>
            </a:extLst>
          </p:cNvPr>
          <p:cNvSpPr>
            <a:spLocks noGrp="1"/>
          </p:cNvSpPr>
          <p:nvPr>
            <p:ph type="dt" sz="half" idx="10"/>
          </p:nvPr>
        </p:nvSpPr>
        <p:spPr>
          <a:xfrm>
            <a:off x="7205133" y="6374125"/>
            <a:ext cx="911939" cy="365125"/>
          </a:xfrm>
        </p:spPr>
        <p:txBody>
          <a:bodyPr/>
          <a:lstStyle/>
          <a:p>
            <a:r>
              <a:rPr lang="en-GB" noProof="0" dirty="0"/>
              <a:t>11 May 2026</a:t>
            </a:r>
          </a:p>
        </p:txBody>
      </p:sp>
      <p:sp>
        <p:nvSpPr>
          <p:cNvPr id="5" name="Slide Number Placeholder 4">
            <a:extLst>
              <a:ext uri="{FF2B5EF4-FFF2-40B4-BE49-F238E27FC236}">
                <a16:creationId xmlns:a16="http://schemas.microsoft.com/office/drawing/2014/main" id="{12C6E2F6-E489-97ED-308A-7C698F634FD5}"/>
              </a:ext>
            </a:extLst>
          </p:cNvPr>
          <p:cNvSpPr>
            <a:spLocks noGrp="1"/>
          </p:cNvSpPr>
          <p:nvPr>
            <p:ph type="sldNum" sz="quarter" idx="12"/>
          </p:nvPr>
        </p:nvSpPr>
        <p:spPr>
          <a:xfrm>
            <a:off x="8590663" y="6374125"/>
            <a:ext cx="683339" cy="365125"/>
          </a:xfrm>
        </p:spPr>
        <p:txBody>
          <a:bodyPr/>
          <a:lstStyle/>
          <a:p>
            <a:fld id="{6375BD70-7C15-4A5C-B12C-E5F3978F3610}" type="slidenum">
              <a:rPr lang="en-GB" noProof="0" smtClean="0"/>
              <a:pPr/>
              <a:t>3</a:t>
            </a:fld>
            <a:endParaRPr lang="en-GB" noProof="0" dirty="0"/>
          </a:p>
        </p:txBody>
      </p:sp>
      <p:pic>
        <p:nvPicPr>
          <p:cNvPr id="9" name="Picture 8">
            <a:extLst>
              <a:ext uri="{FF2B5EF4-FFF2-40B4-BE49-F238E27FC236}">
                <a16:creationId xmlns:a16="http://schemas.microsoft.com/office/drawing/2014/main" id="{C26EE63A-DE38-8E90-E6D8-E0BFB1C9EBA3}"/>
              </a:ext>
            </a:extLst>
          </p:cNvPr>
          <p:cNvPicPr>
            <a:picLocks noChangeAspect="1"/>
          </p:cNvPicPr>
          <p:nvPr/>
        </p:nvPicPr>
        <p:blipFill>
          <a:blip r:embed="rId2"/>
          <a:stretch>
            <a:fillRect/>
          </a:stretch>
        </p:blipFill>
        <p:spPr>
          <a:xfrm>
            <a:off x="7661102" y="0"/>
            <a:ext cx="4491385" cy="4661083"/>
          </a:xfrm>
          <a:prstGeom prst="rect">
            <a:avLst/>
          </a:prstGeom>
        </p:spPr>
      </p:pic>
      <p:pic>
        <p:nvPicPr>
          <p:cNvPr id="7" name="Picture 6">
            <a:extLst>
              <a:ext uri="{FF2B5EF4-FFF2-40B4-BE49-F238E27FC236}">
                <a16:creationId xmlns:a16="http://schemas.microsoft.com/office/drawing/2014/main" id="{C9998DDA-B5A3-7DF5-C2BB-80E7BE7C43E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602501" y="3644897"/>
            <a:ext cx="4212871" cy="2870201"/>
          </a:xfrm>
          <a:prstGeom prst="rect">
            <a:avLst/>
          </a:prstGeom>
        </p:spPr>
      </p:pic>
      <p:sp>
        <p:nvSpPr>
          <p:cNvPr id="3" name="Content Placeholder 2">
            <a:extLst>
              <a:ext uri="{FF2B5EF4-FFF2-40B4-BE49-F238E27FC236}">
                <a16:creationId xmlns:a16="http://schemas.microsoft.com/office/drawing/2014/main" id="{07907765-AE60-F1DD-DF0A-7E2EA5E983A3}"/>
              </a:ext>
            </a:extLst>
          </p:cNvPr>
          <p:cNvSpPr>
            <a:spLocks noGrp="1"/>
          </p:cNvSpPr>
          <p:nvPr>
            <p:ph idx="1"/>
          </p:nvPr>
        </p:nvSpPr>
        <p:spPr>
          <a:xfrm>
            <a:off x="567586" y="1182974"/>
            <a:ext cx="8141351" cy="4740111"/>
          </a:xfrm>
        </p:spPr>
        <p:txBody>
          <a:bodyPr>
            <a:normAutofit fontScale="92500" lnSpcReduction="10000"/>
          </a:bodyPr>
          <a:lstStyle/>
          <a:p>
            <a:r>
              <a:rPr lang="en-GB" sz="2400" noProof="0" dirty="0"/>
              <a:t>LGR: merge selected Districts, add-in Hampshire functions</a:t>
            </a:r>
          </a:p>
          <a:p>
            <a:pPr lvl="1"/>
            <a:r>
              <a:rPr lang="en-GB" sz="2000" noProof="0" dirty="0"/>
              <a:t>Create 5 Unitary Councils</a:t>
            </a:r>
          </a:p>
          <a:p>
            <a:pPr lvl="1"/>
            <a:r>
              <a:rPr lang="en-GB" sz="2000" noProof="0" dirty="0"/>
              <a:t>Goes live 1</a:t>
            </a:r>
            <a:r>
              <a:rPr lang="en-GB" sz="2000" baseline="30000" noProof="0" dirty="0"/>
              <a:t>st</a:t>
            </a:r>
            <a:r>
              <a:rPr lang="en-GB" sz="2000" noProof="0" dirty="0"/>
              <a:t> Apr 2028</a:t>
            </a:r>
          </a:p>
          <a:p>
            <a:r>
              <a:rPr lang="en-GB" sz="2400" noProof="0" dirty="0"/>
              <a:t>Devo: Hampshire and the Solent Combined County Authority</a:t>
            </a:r>
          </a:p>
          <a:p>
            <a:pPr lvl="1"/>
            <a:r>
              <a:rPr lang="en-GB" sz="2200" noProof="0" dirty="0"/>
              <a:t>Established and officer-led until 2028</a:t>
            </a:r>
          </a:p>
          <a:p>
            <a:pPr lvl="1"/>
            <a:r>
              <a:rPr lang="en-GB" sz="2200" noProof="0" dirty="0"/>
              <a:t>Known as the HSCCA, covering:-</a:t>
            </a:r>
          </a:p>
          <a:p>
            <a:pPr lvl="2"/>
            <a:r>
              <a:rPr lang="en-GB" sz="2000" noProof="0" dirty="0"/>
              <a:t>Transport and infrastructure</a:t>
            </a:r>
          </a:p>
          <a:p>
            <a:pPr lvl="2"/>
            <a:r>
              <a:rPr lang="en-GB" sz="2000" noProof="0" dirty="0"/>
              <a:t>Skills and employment</a:t>
            </a:r>
          </a:p>
          <a:p>
            <a:pPr lvl="2"/>
            <a:r>
              <a:rPr lang="en-GB" sz="2000" noProof="0" dirty="0"/>
              <a:t>Housing and strategic planning</a:t>
            </a:r>
          </a:p>
          <a:p>
            <a:pPr lvl="2"/>
            <a:r>
              <a:rPr lang="en-GB" sz="2000" noProof="0" dirty="0"/>
              <a:t>Economic development and regeneration</a:t>
            </a:r>
          </a:p>
          <a:p>
            <a:pPr lvl="2"/>
            <a:r>
              <a:rPr lang="en-GB" sz="2000" noProof="0" dirty="0"/>
              <a:t>Environment, climate change, health, </a:t>
            </a:r>
            <a:br>
              <a:rPr lang="en-GB" sz="2000" noProof="0" dirty="0"/>
            </a:br>
            <a:r>
              <a:rPr lang="en-GB" sz="2000" noProof="0" dirty="0"/>
              <a:t>well-being, public safety</a:t>
            </a:r>
          </a:p>
          <a:p>
            <a:pPr marL="457200" lvl="1" indent="0">
              <a:buNone/>
            </a:pPr>
            <a:endParaRPr lang="en-GB" sz="2200" noProof="0" dirty="0"/>
          </a:p>
        </p:txBody>
      </p:sp>
    </p:spTree>
    <p:extLst>
      <p:ext uri="{BB962C8B-B14F-4D97-AF65-F5344CB8AC3E}">
        <p14:creationId xmlns:p14="http://schemas.microsoft.com/office/powerpoint/2010/main" val="1189278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Right 22">
            <a:extLst>
              <a:ext uri="{FF2B5EF4-FFF2-40B4-BE49-F238E27FC236}">
                <a16:creationId xmlns:a16="http://schemas.microsoft.com/office/drawing/2014/main" id="{83FE87BE-29DF-4DBA-AD8F-DA3A38717939}"/>
              </a:ext>
            </a:extLst>
          </p:cNvPr>
          <p:cNvSpPr/>
          <p:nvPr/>
        </p:nvSpPr>
        <p:spPr>
          <a:xfrm>
            <a:off x="9050691" y="5449006"/>
            <a:ext cx="2172279" cy="1016465"/>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noProof="0" dirty="0"/>
          </a:p>
        </p:txBody>
      </p:sp>
      <p:pic>
        <p:nvPicPr>
          <p:cNvPr id="14" name="Picture 13">
            <a:extLst>
              <a:ext uri="{FF2B5EF4-FFF2-40B4-BE49-F238E27FC236}">
                <a16:creationId xmlns:a16="http://schemas.microsoft.com/office/drawing/2014/main" id="{D1A990D7-AE52-87F6-282C-A39EAD57BEA2}"/>
              </a:ext>
            </a:extLst>
          </p:cNvPr>
          <p:cNvPicPr>
            <a:picLocks noChangeAspect="1"/>
          </p:cNvPicPr>
          <p:nvPr/>
        </p:nvPicPr>
        <p:blipFill>
          <a:blip r:embed="rId2"/>
          <a:srcRect l="33512" t="10497"/>
          <a:stretch>
            <a:fillRect/>
          </a:stretch>
        </p:blipFill>
        <p:spPr>
          <a:xfrm>
            <a:off x="677334" y="1408994"/>
            <a:ext cx="7655809" cy="2675956"/>
          </a:xfrm>
          <a:prstGeom prst="rect">
            <a:avLst/>
          </a:prstGeom>
        </p:spPr>
      </p:pic>
      <p:sp>
        <p:nvSpPr>
          <p:cNvPr id="2" name="Title 1">
            <a:extLst>
              <a:ext uri="{FF2B5EF4-FFF2-40B4-BE49-F238E27FC236}">
                <a16:creationId xmlns:a16="http://schemas.microsoft.com/office/drawing/2014/main" id="{4F82D1CD-C20A-0286-466A-2904FE0611A6}"/>
              </a:ext>
            </a:extLst>
          </p:cNvPr>
          <p:cNvSpPr>
            <a:spLocks noGrp="1"/>
          </p:cNvSpPr>
          <p:nvPr>
            <p:ph type="title"/>
          </p:nvPr>
        </p:nvSpPr>
        <p:spPr>
          <a:xfrm>
            <a:off x="454023" y="279163"/>
            <a:ext cx="8596668" cy="742892"/>
          </a:xfrm>
        </p:spPr>
        <p:txBody>
          <a:bodyPr/>
          <a:lstStyle/>
          <a:p>
            <a:r>
              <a:rPr lang="en-GB" noProof="0" dirty="0"/>
              <a:t>Timelines – LGR &amp; CAA (Devolution)</a:t>
            </a:r>
          </a:p>
        </p:txBody>
      </p:sp>
      <p:sp>
        <p:nvSpPr>
          <p:cNvPr id="4" name="Date Placeholder 3">
            <a:extLst>
              <a:ext uri="{FF2B5EF4-FFF2-40B4-BE49-F238E27FC236}">
                <a16:creationId xmlns:a16="http://schemas.microsoft.com/office/drawing/2014/main" id="{34A40EAE-3E9A-F5F8-4CC2-040E3CD455AB}"/>
              </a:ext>
            </a:extLst>
          </p:cNvPr>
          <p:cNvSpPr>
            <a:spLocks noGrp="1"/>
          </p:cNvSpPr>
          <p:nvPr>
            <p:ph type="dt" sz="half" idx="10"/>
          </p:nvPr>
        </p:nvSpPr>
        <p:spPr>
          <a:xfrm>
            <a:off x="7169963" y="5993686"/>
            <a:ext cx="911939" cy="365125"/>
          </a:xfrm>
        </p:spPr>
        <p:txBody>
          <a:bodyPr/>
          <a:lstStyle/>
          <a:p>
            <a:r>
              <a:rPr lang="en-GB" noProof="0" dirty="0"/>
              <a:t>11 May 2026</a:t>
            </a:r>
          </a:p>
        </p:txBody>
      </p:sp>
      <p:sp>
        <p:nvSpPr>
          <p:cNvPr id="5" name="Slide Number Placeholder 4">
            <a:extLst>
              <a:ext uri="{FF2B5EF4-FFF2-40B4-BE49-F238E27FC236}">
                <a16:creationId xmlns:a16="http://schemas.microsoft.com/office/drawing/2014/main" id="{D00790AB-D064-2A8C-510F-826D7462DDE6}"/>
              </a:ext>
            </a:extLst>
          </p:cNvPr>
          <p:cNvSpPr>
            <a:spLocks noGrp="1"/>
          </p:cNvSpPr>
          <p:nvPr>
            <p:ph type="sldNum" sz="quarter" idx="12"/>
          </p:nvPr>
        </p:nvSpPr>
        <p:spPr>
          <a:xfrm>
            <a:off x="8555493" y="5993686"/>
            <a:ext cx="683339" cy="365125"/>
          </a:xfrm>
        </p:spPr>
        <p:txBody>
          <a:bodyPr/>
          <a:lstStyle/>
          <a:p>
            <a:fld id="{6375BD70-7C15-4A5C-B12C-E5F3978F3610}" type="slidenum">
              <a:rPr lang="en-GB" noProof="0" smtClean="0"/>
              <a:pPr/>
              <a:t>4</a:t>
            </a:fld>
            <a:endParaRPr lang="en-GB" noProof="0" dirty="0"/>
          </a:p>
        </p:txBody>
      </p:sp>
      <p:sp>
        <p:nvSpPr>
          <p:cNvPr id="15" name="Arrow: Right 14">
            <a:extLst>
              <a:ext uri="{FF2B5EF4-FFF2-40B4-BE49-F238E27FC236}">
                <a16:creationId xmlns:a16="http://schemas.microsoft.com/office/drawing/2014/main" id="{7703717E-3C8D-53F5-0920-DDDBF3FB253C}"/>
              </a:ext>
            </a:extLst>
          </p:cNvPr>
          <p:cNvSpPr/>
          <p:nvPr/>
        </p:nvSpPr>
        <p:spPr>
          <a:xfrm>
            <a:off x="3960468" y="4746057"/>
            <a:ext cx="4825012" cy="55391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noProof="0" dirty="0"/>
              <a:t>Implementation team</a:t>
            </a:r>
          </a:p>
        </p:txBody>
      </p:sp>
      <p:sp>
        <p:nvSpPr>
          <p:cNvPr id="17" name="Cloud 16">
            <a:extLst>
              <a:ext uri="{FF2B5EF4-FFF2-40B4-BE49-F238E27FC236}">
                <a16:creationId xmlns:a16="http://schemas.microsoft.com/office/drawing/2014/main" id="{66D88FBD-F478-68A2-FDD7-0D8A235FE0D4}"/>
              </a:ext>
            </a:extLst>
          </p:cNvPr>
          <p:cNvSpPr/>
          <p:nvPr/>
        </p:nvSpPr>
        <p:spPr>
          <a:xfrm>
            <a:off x="5090746" y="4024873"/>
            <a:ext cx="2079218" cy="753791"/>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600" noProof="0" dirty="0"/>
              <a:t>85 Cllrs over 42 Wards</a:t>
            </a:r>
          </a:p>
        </p:txBody>
      </p:sp>
      <p:cxnSp>
        <p:nvCxnSpPr>
          <p:cNvPr id="19" name="Straight Connector 18">
            <a:extLst>
              <a:ext uri="{FF2B5EF4-FFF2-40B4-BE49-F238E27FC236}">
                <a16:creationId xmlns:a16="http://schemas.microsoft.com/office/drawing/2014/main" id="{323770DC-7B07-5D96-4C7E-56BF05130D7C}"/>
              </a:ext>
            </a:extLst>
          </p:cNvPr>
          <p:cNvCxnSpPr/>
          <p:nvPr/>
        </p:nvCxnSpPr>
        <p:spPr>
          <a:xfrm>
            <a:off x="3842238" y="1374968"/>
            <a:ext cx="0" cy="4369777"/>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7198155-E8C4-94AD-B29C-9DAF9FA629AA}"/>
              </a:ext>
            </a:extLst>
          </p:cNvPr>
          <p:cNvSpPr txBox="1"/>
          <p:nvPr/>
        </p:nvSpPr>
        <p:spPr>
          <a:xfrm>
            <a:off x="3255022" y="1013846"/>
            <a:ext cx="646331" cy="369332"/>
          </a:xfrm>
          <a:prstGeom prst="rect">
            <a:avLst/>
          </a:prstGeom>
          <a:noFill/>
        </p:spPr>
        <p:txBody>
          <a:bodyPr wrap="none" rtlCol="0">
            <a:spAutoFit/>
          </a:bodyPr>
          <a:lstStyle/>
          <a:p>
            <a:r>
              <a:rPr lang="en-GB" noProof="0" dirty="0">
                <a:solidFill>
                  <a:srgbClr val="FF0000"/>
                </a:solidFill>
              </a:rPr>
              <a:t>Now</a:t>
            </a:r>
          </a:p>
        </p:txBody>
      </p:sp>
      <p:sp>
        <p:nvSpPr>
          <p:cNvPr id="22" name="Cloud 21">
            <a:extLst>
              <a:ext uri="{FF2B5EF4-FFF2-40B4-BE49-F238E27FC236}">
                <a16:creationId xmlns:a16="http://schemas.microsoft.com/office/drawing/2014/main" id="{E286C2C1-8290-4AB3-AED6-D36CA26987BE}"/>
              </a:ext>
            </a:extLst>
          </p:cNvPr>
          <p:cNvSpPr/>
          <p:nvPr/>
        </p:nvSpPr>
        <p:spPr>
          <a:xfrm>
            <a:off x="7959133" y="5535905"/>
            <a:ext cx="1312326" cy="1280686"/>
          </a:xfrm>
          <a:prstGeom prst="cloud">
            <a:avLst/>
          </a:prstGeom>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GB" sz="1600" noProof="0" dirty="0"/>
              <a:t>Mayoral Elections in May 2028</a:t>
            </a:r>
          </a:p>
        </p:txBody>
      </p:sp>
      <p:sp>
        <p:nvSpPr>
          <p:cNvPr id="21" name="Arrow: Right 20">
            <a:extLst>
              <a:ext uri="{FF2B5EF4-FFF2-40B4-BE49-F238E27FC236}">
                <a16:creationId xmlns:a16="http://schemas.microsoft.com/office/drawing/2014/main" id="{851EFFC6-5BB5-0085-3FF6-4065013D4602}"/>
              </a:ext>
            </a:extLst>
          </p:cNvPr>
          <p:cNvSpPr/>
          <p:nvPr/>
        </p:nvSpPr>
        <p:spPr>
          <a:xfrm>
            <a:off x="3960468" y="5449006"/>
            <a:ext cx="4219433" cy="1016465"/>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noProof="0" dirty="0"/>
              <a:t>Hampshire and the Solent Combined County Authority (HSCCA)</a:t>
            </a:r>
          </a:p>
        </p:txBody>
      </p:sp>
      <p:sp>
        <p:nvSpPr>
          <p:cNvPr id="16" name="Arrow: Right 15">
            <a:extLst>
              <a:ext uri="{FF2B5EF4-FFF2-40B4-BE49-F238E27FC236}">
                <a16:creationId xmlns:a16="http://schemas.microsoft.com/office/drawing/2014/main" id="{AF5F47B0-933E-2585-3996-6D7F965524A4}"/>
              </a:ext>
            </a:extLst>
          </p:cNvPr>
          <p:cNvSpPr/>
          <p:nvPr/>
        </p:nvSpPr>
        <p:spPr>
          <a:xfrm>
            <a:off x="6776312" y="4171849"/>
            <a:ext cx="2807178" cy="553915"/>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noProof="0" dirty="0"/>
              <a:t>Shadow Council</a:t>
            </a:r>
          </a:p>
        </p:txBody>
      </p:sp>
      <p:sp>
        <p:nvSpPr>
          <p:cNvPr id="10" name="Arrow: Right 9">
            <a:extLst>
              <a:ext uri="{FF2B5EF4-FFF2-40B4-BE49-F238E27FC236}">
                <a16:creationId xmlns:a16="http://schemas.microsoft.com/office/drawing/2014/main" id="{09D23BCF-C133-BAEA-C62C-84417964796D}"/>
              </a:ext>
            </a:extLst>
          </p:cNvPr>
          <p:cNvSpPr/>
          <p:nvPr/>
        </p:nvSpPr>
        <p:spPr>
          <a:xfrm>
            <a:off x="3960468" y="3680069"/>
            <a:ext cx="2596162" cy="553915"/>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noProof="0" dirty="0"/>
              <a:t>Joint Committee</a:t>
            </a:r>
          </a:p>
        </p:txBody>
      </p:sp>
      <p:sp>
        <p:nvSpPr>
          <p:cNvPr id="24" name="Arrow: Right 23">
            <a:extLst>
              <a:ext uri="{FF2B5EF4-FFF2-40B4-BE49-F238E27FC236}">
                <a16:creationId xmlns:a16="http://schemas.microsoft.com/office/drawing/2014/main" id="{B87A32D2-078F-6FFE-9084-8249AD5CFCCF}"/>
              </a:ext>
            </a:extLst>
          </p:cNvPr>
          <p:cNvSpPr/>
          <p:nvPr/>
        </p:nvSpPr>
        <p:spPr>
          <a:xfrm>
            <a:off x="3960468" y="932891"/>
            <a:ext cx="3715216" cy="553915"/>
          </a:xfrm>
          <a:prstGeom prst="rightArrow">
            <a:avLst/>
          </a:prstGeom>
          <a:solidFill>
            <a:schemeClr val="bg2">
              <a:lumMod val="75000"/>
            </a:schemeClr>
          </a:solidFill>
          <a:ln w="38100">
            <a:solidFill>
              <a:schemeClr val="accent2">
                <a:lumMod val="60000"/>
                <a:lumOff val="4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i="1" noProof="0" dirty="0"/>
              <a:t>HDC &amp; HCC – work as usual</a:t>
            </a:r>
          </a:p>
        </p:txBody>
      </p:sp>
      <p:sp>
        <p:nvSpPr>
          <p:cNvPr id="25" name="TextBox 24">
            <a:extLst>
              <a:ext uri="{FF2B5EF4-FFF2-40B4-BE49-F238E27FC236}">
                <a16:creationId xmlns:a16="http://schemas.microsoft.com/office/drawing/2014/main" id="{A93DE72B-BDD4-01E7-06F4-21A841EA769E}"/>
              </a:ext>
            </a:extLst>
          </p:cNvPr>
          <p:cNvSpPr txBox="1"/>
          <p:nvPr/>
        </p:nvSpPr>
        <p:spPr>
          <a:xfrm>
            <a:off x="3842238" y="3127786"/>
            <a:ext cx="659422" cy="253916"/>
          </a:xfrm>
          <a:prstGeom prst="rect">
            <a:avLst/>
          </a:prstGeom>
          <a:noFill/>
        </p:spPr>
        <p:txBody>
          <a:bodyPr wrap="square" rtlCol="0">
            <a:spAutoFit/>
          </a:bodyPr>
          <a:lstStyle/>
          <a:p>
            <a:r>
              <a:rPr lang="en-GB" sz="1050" b="1" dirty="0">
                <a:solidFill>
                  <a:srgbClr val="738187"/>
                </a:solidFill>
              </a:rPr>
              <a:t>&amp; HDC</a:t>
            </a:r>
          </a:p>
        </p:txBody>
      </p:sp>
      <p:sp>
        <p:nvSpPr>
          <p:cNvPr id="27" name="Arrow: Right 26">
            <a:extLst>
              <a:ext uri="{FF2B5EF4-FFF2-40B4-BE49-F238E27FC236}">
                <a16:creationId xmlns:a16="http://schemas.microsoft.com/office/drawing/2014/main" id="{69DE6C67-604D-F341-1546-5ABAACFEBA2C}"/>
              </a:ext>
            </a:extLst>
          </p:cNvPr>
          <p:cNvSpPr/>
          <p:nvPr/>
        </p:nvSpPr>
        <p:spPr>
          <a:xfrm>
            <a:off x="8081901" y="1459976"/>
            <a:ext cx="2530413" cy="2069489"/>
          </a:xfrm>
          <a:prstGeom prst="rightArrow">
            <a:avLst/>
          </a:prstGeom>
          <a:solidFill>
            <a:schemeClr val="accent1">
              <a:lumMod val="20000"/>
              <a:lumOff val="80000"/>
            </a:schemeClr>
          </a:solidFill>
          <a:ln w="38100">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i="1" noProof="0" dirty="0"/>
              <a:t>North Hampshire delivers all services</a:t>
            </a:r>
          </a:p>
        </p:txBody>
      </p:sp>
    </p:spTree>
    <p:extLst>
      <p:ext uri="{BB962C8B-B14F-4D97-AF65-F5344CB8AC3E}">
        <p14:creationId xmlns:p14="http://schemas.microsoft.com/office/powerpoint/2010/main" val="648714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CF91-301F-A915-3B48-3C3BC889A45A}"/>
              </a:ext>
            </a:extLst>
          </p:cNvPr>
          <p:cNvSpPr>
            <a:spLocks noGrp="1"/>
          </p:cNvSpPr>
          <p:nvPr>
            <p:ph type="title"/>
          </p:nvPr>
        </p:nvSpPr>
        <p:spPr>
          <a:xfrm>
            <a:off x="677334" y="376171"/>
            <a:ext cx="10374979" cy="621323"/>
          </a:xfrm>
        </p:spPr>
        <p:txBody>
          <a:bodyPr>
            <a:normAutofit fontScale="90000"/>
          </a:bodyPr>
          <a:lstStyle/>
          <a:p>
            <a:r>
              <a:rPr lang="en-GB" noProof="0" dirty="0"/>
              <a:t>Hart Local Plan</a:t>
            </a:r>
          </a:p>
        </p:txBody>
      </p:sp>
      <p:sp>
        <p:nvSpPr>
          <p:cNvPr id="3" name="Content Placeholder 2">
            <a:extLst>
              <a:ext uri="{FF2B5EF4-FFF2-40B4-BE49-F238E27FC236}">
                <a16:creationId xmlns:a16="http://schemas.microsoft.com/office/drawing/2014/main" id="{9B26452E-2D3F-6D75-6343-195CB6B99C9F}"/>
              </a:ext>
            </a:extLst>
          </p:cNvPr>
          <p:cNvSpPr>
            <a:spLocks noGrp="1"/>
          </p:cNvSpPr>
          <p:nvPr>
            <p:ph idx="1"/>
          </p:nvPr>
        </p:nvSpPr>
        <p:spPr>
          <a:xfrm>
            <a:off x="677334" y="1081454"/>
            <a:ext cx="10805420" cy="5343953"/>
          </a:xfrm>
        </p:spPr>
        <p:txBody>
          <a:bodyPr>
            <a:normAutofit fontScale="70000" lnSpcReduction="20000"/>
          </a:bodyPr>
          <a:lstStyle/>
          <a:p>
            <a:r>
              <a:rPr lang="en-GB" noProof="0" dirty="0"/>
              <a:t> Local Plan Notice of Intention – issued 29 Apr 2026</a:t>
            </a:r>
          </a:p>
          <a:p>
            <a:r>
              <a:rPr lang="en-GB" noProof="0" dirty="0"/>
              <a:t>30 month process, should complete Oct 2028</a:t>
            </a:r>
          </a:p>
          <a:p>
            <a:r>
              <a:rPr lang="en-GB" noProof="0" dirty="0"/>
              <a:t>Survives LGR process and would be completed under the Unitary</a:t>
            </a:r>
          </a:p>
          <a:p>
            <a:pPr lvl="1"/>
            <a:r>
              <a:rPr lang="en-GB" noProof="0" dirty="0"/>
              <a:t>To manage development in the area that “was Hart”</a:t>
            </a:r>
          </a:p>
          <a:p>
            <a:r>
              <a:rPr lang="en-GB" noProof="0" dirty="0"/>
              <a:t>North Hampshire Unitary would need to start their own Local Plan soon after coming into being</a:t>
            </a:r>
          </a:p>
          <a:p>
            <a:pPr lvl="1"/>
            <a:r>
              <a:rPr lang="en-GB" noProof="0" dirty="0"/>
              <a:t>Possible that the CAA and Mayor could adjust the development targets</a:t>
            </a:r>
          </a:p>
          <a:p>
            <a:r>
              <a:rPr lang="en-GB" noProof="0" dirty="0"/>
              <a:t>Housing &amp; Employment Land Availability Assessment (HELAA) due in mid-May</a:t>
            </a:r>
          </a:p>
          <a:p>
            <a:pPr lvl="1"/>
            <a:r>
              <a:rPr lang="en-GB" noProof="0" dirty="0"/>
              <a:t>151+ sites submitted, still not enough</a:t>
            </a:r>
          </a:p>
          <a:p>
            <a:pPr lvl="2"/>
            <a:r>
              <a:rPr lang="en-US" noProof="0" dirty="0"/>
              <a:t>Call for Sites still open</a:t>
            </a:r>
          </a:p>
          <a:p>
            <a:pPr lvl="1"/>
            <a:r>
              <a:rPr lang="en-GB" noProof="0" dirty="0"/>
              <a:t>Basingstoke has a “stepped trajectory”</a:t>
            </a:r>
          </a:p>
        </p:txBody>
      </p:sp>
      <p:sp>
        <p:nvSpPr>
          <p:cNvPr id="4" name="Date Placeholder 3">
            <a:extLst>
              <a:ext uri="{FF2B5EF4-FFF2-40B4-BE49-F238E27FC236}">
                <a16:creationId xmlns:a16="http://schemas.microsoft.com/office/drawing/2014/main" id="{4248A626-422B-093F-D8FB-77B3828DEA27}"/>
              </a:ext>
            </a:extLst>
          </p:cNvPr>
          <p:cNvSpPr>
            <a:spLocks noGrp="1"/>
          </p:cNvSpPr>
          <p:nvPr>
            <p:ph type="dt" sz="half" idx="10"/>
          </p:nvPr>
        </p:nvSpPr>
        <p:spPr/>
        <p:txBody>
          <a:bodyPr/>
          <a:lstStyle/>
          <a:p>
            <a:r>
              <a:rPr lang="en-GB" noProof="0" dirty="0"/>
              <a:t>11 May 2026</a:t>
            </a:r>
          </a:p>
        </p:txBody>
      </p:sp>
      <p:sp>
        <p:nvSpPr>
          <p:cNvPr id="5" name="Slide Number Placeholder 4">
            <a:extLst>
              <a:ext uri="{FF2B5EF4-FFF2-40B4-BE49-F238E27FC236}">
                <a16:creationId xmlns:a16="http://schemas.microsoft.com/office/drawing/2014/main" id="{5C492C8F-7FCA-400A-81BF-321DDA1B4B7E}"/>
              </a:ext>
            </a:extLst>
          </p:cNvPr>
          <p:cNvSpPr>
            <a:spLocks noGrp="1"/>
          </p:cNvSpPr>
          <p:nvPr>
            <p:ph type="sldNum" sz="quarter" idx="12"/>
          </p:nvPr>
        </p:nvSpPr>
        <p:spPr/>
        <p:txBody>
          <a:bodyPr/>
          <a:lstStyle/>
          <a:p>
            <a:fld id="{6375BD70-7C15-4A5C-B12C-E5F3978F3610}" type="slidenum">
              <a:rPr lang="en-GB" noProof="0" smtClean="0"/>
              <a:pPr/>
              <a:t>5</a:t>
            </a:fld>
            <a:endParaRPr lang="en-GB" noProof="0" dirty="0"/>
          </a:p>
        </p:txBody>
      </p:sp>
    </p:spTree>
    <p:extLst>
      <p:ext uri="{BB962C8B-B14F-4D97-AF65-F5344CB8AC3E}">
        <p14:creationId xmlns:p14="http://schemas.microsoft.com/office/powerpoint/2010/main" val="422336203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483</TotalTime>
  <Words>424</Words>
  <Application>Microsoft Office PowerPoint</Application>
  <PresentationFormat>Widescreen</PresentationFormat>
  <Paragraphs>63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Arial</vt:lpstr>
      <vt:lpstr>Calibri</vt:lpstr>
      <vt:lpstr>Wingdings 3</vt:lpstr>
      <vt:lpstr>Facet</vt:lpstr>
      <vt:lpstr>Cllr Chris Dorn Hart District Councillor</vt:lpstr>
      <vt:lpstr>Devolution and Local Government Reorganisation (LGR)</vt:lpstr>
      <vt:lpstr>What’s Being Changed?</vt:lpstr>
      <vt:lpstr>Timelines – LGR &amp; CAA (Devolution)</vt:lpstr>
      <vt:lpstr>Hart Local 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Cllr Chris Dorn Hart District Council</dc:title>
  <dc:creator>Chris Dorn</dc:creator>
  <cp:lastModifiedBy>Clerk Crondall</cp:lastModifiedBy>
  <cp:revision>3</cp:revision>
  <dcterms:created xsi:type="dcterms:W3CDTF">2024-04-28T11:09:29Z</dcterms:created>
  <dcterms:modified xsi:type="dcterms:W3CDTF">2026-05-11T08:56:57Z</dcterms:modified>
</cp:coreProperties>
</file>