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82" r:id="rId1"/>
    <p:sldMasterId id="2147483683" r:id="rId2"/>
    <p:sldMasterId id="2147483684" r:id="rId3"/>
  </p:sldMasterIdLst>
  <p:notesMasterIdLst>
    <p:notesMasterId r:id="rId1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c2cea4689d_1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c2cea4689d_1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c1ec89252e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c1ec89252e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c1ec89252e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c1ec89252e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d59d59331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d59d59331a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d59d59331a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d59d59331a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9aaf7cbefd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9aaf7cbefd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d59d59331a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d59d59331a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manche Tour of Hampshir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6" name="Google Shape;106;p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7" name="Google Shape;107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0" name="Google Shape;110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4" name="Google Shape;114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8" name="Google Shape;118;p3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9" name="Google Shape;119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5" name="Google Shape;125;p3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6" name="Google Shape;126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9" name="Google Shape;129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3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3" name="Google Shape;133;p3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4" name="Google Shape;134;p3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5" name="Google Shape;135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38" name="Google Shape;138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1" name="Google Shape;141;p3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2" name="Google Shape;142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-32325" y="4751675"/>
            <a:ext cx="9189300" cy="426900"/>
          </a:xfrm>
          <a:prstGeom prst="rect">
            <a:avLst/>
          </a:prstGeom>
          <a:solidFill>
            <a:srgbClr val="0065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-38825" y="4610800"/>
            <a:ext cx="9189300" cy="103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Google Shape;10;p1" title="ashley-group-logo jpeg.jpe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992025" y="335269"/>
            <a:ext cx="1298800" cy="413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534216" y="136175"/>
            <a:ext cx="1388325" cy="61217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274E1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3" name="Google Shape;103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8"/>
          <p:cNvSpPr txBox="1">
            <a:spLocks noGrp="1"/>
          </p:cNvSpPr>
          <p:nvPr>
            <p:ph type="title" idx="4294967295"/>
          </p:nvPr>
        </p:nvSpPr>
        <p:spPr>
          <a:xfrm>
            <a:off x="311700" y="300989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Event Overview</a:t>
            </a:r>
            <a:endParaRPr sz="4800"/>
          </a:p>
        </p:txBody>
      </p:sp>
      <p:pic>
        <p:nvPicPr>
          <p:cNvPr id="150" name="Google Shape;150;p38" title="ashley-group-logo jpeg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8647" y="1448850"/>
            <a:ext cx="2646929" cy="84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37475" y="1034675"/>
            <a:ext cx="2848350" cy="125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8"/>
          <p:cNvSpPr txBox="1"/>
          <p:nvPr/>
        </p:nvSpPr>
        <p:spPr>
          <a:xfrm>
            <a:off x="3025950" y="3965270"/>
            <a:ext cx="309210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>
                <a:solidFill>
                  <a:schemeClr val="dk1"/>
                </a:solidFill>
              </a:rPr>
              <a:t>V0.2 - 11th May 2027</a:t>
            </a:r>
            <a:endParaRPr sz="1500">
              <a:solidFill>
                <a:schemeClr val="dk2"/>
              </a:solidFill>
            </a:endParaRPr>
          </a:p>
        </p:txBody>
      </p:sp>
      <p:sp>
        <p:nvSpPr>
          <p:cNvPr id="153" name="Google Shape;153;p38"/>
          <p:cNvSpPr/>
          <p:nvPr/>
        </p:nvSpPr>
        <p:spPr>
          <a:xfrm>
            <a:off x="-32325" y="4751675"/>
            <a:ext cx="9189300" cy="426900"/>
          </a:xfrm>
          <a:prstGeom prst="rect">
            <a:avLst/>
          </a:prstGeom>
          <a:solidFill>
            <a:srgbClr val="0065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38"/>
          <p:cNvSpPr/>
          <p:nvPr/>
        </p:nvSpPr>
        <p:spPr>
          <a:xfrm>
            <a:off x="-38825" y="4610800"/>
            <a:ext cx="9189300" cy="103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9"/>
          <p:cNvSpPr txBox="1"/>
          <p:nvPr/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Event Summary</a:t>
            </a:r>
            <a:endParaRPr sz="1800"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Safety &amp; Environmental Considerations</a:t>
            </a:r>
            <a:endParaRPr sz="1800"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Which roads are we looking to utilise?</a:t>
            </a:r>
            <a:endParaRPr sz="1800"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>
                <a:solidFill>
                  <a:srgbClr val="000000"/>
                </a:solidFill>
              </a:rPr>
              <a:t>Q&amp;A</a:t>
            </a:r>
            <a:endParaRPr sz="1800">
              <a:solidFill>
                <a:srgbClr val="000000"/>
              </a:solidFill>
            </a:endParaRPr>
          </a:p>
        </p:txBody>
      </p:sp>
      <p:sp>
        <p:nvSpPr>
          <p:cNvPr id="160" name="Google Shape;160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"/>
              <a:t>Agenda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 Summary</a:t>
            </a:r>
            <a:endParaRPr/>
          </a:p>
        </p:txBody>
      </p:sp>
      <p:sp>
        <p:nvSpPr>
          <p:cNvPr id="166" name="Google Shape;166;p40"/>
          <p:cNvSpPr txBox="1"/>
          <p:nvPr/>
        </p:nvSpPr>
        <p:spPr>
          <a:xfrm>
            <a:off x="311700" y="1146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Farnborough District Motor Club (400 members, est. 1958) </a:t>
            </a:r>
            <a:r>
              <a:rPr lang="en" sz="1200"/>
              <a:t>are planning</a:t>
            </a:r>
            <a:r>
              <a:rPr lang="en" sz="1200">
                <a:solidFill>
                  <a:srgbClr val="000000"/>
                </a:solidFill>
              </a:rPr>
              <a:t> to run a closed road rally </a:t>
            </a:r>
            <a:r>
              <a:rPr lang="en" sz="1200"/>
              <a:t>on </a:t>
            </a:r>
            <a:r>
              <a:rPr lang="en" sz="1200">
                <a:solidFill>
                  <a:srgbClr val="000000"/>
                </a:solidFill>
              </a:rPr>
              <a:t>11th April 2027.</a:t>
            </a:r>
            <a:endParaRPr sz="120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Legal closure of a 9 mile section of road between Crondall, Odiham &amp; Long Sutton for </a:t>
            </a:r>
            <a:r>
              <a:rPr lang="en" sz="1200"/>
              <a:t>one</a:t>
            </a:r>
            <a:r>
              <a:rPr lang="en" sz="1200">
                <a:solidFill>
                  <a:srgbClr val="000000"/>
                </a:solidFill>
              </a:rPr>
              <a:t> day.</a:t>
            </a:r>
            <a:endParaRPr sz="120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Access to and from residences on the closed road route to be managed throughout the day.</a:t>
            </a:r>
            <a:endParaRPr sz="1200"/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Unique sporting spectacle.</a:t>
            </a:r>
            <a:endParaRPr sz="120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Competing cars to be fully road legal, with additional safety equipment.</a:t>
            </a:r>
            <a:endParaRPr sz="120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Police present to support the event, assure safety of spectator areas and enforce the legal road closure.</a:t>
            </a:r>
            <a:endParaRPr sz="120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Ambulance &amp; Paramedics to be present at our cost.</a:t>
            </a:r>
            <a:endParaRPr sz="120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" sz="1200">
                <a:solidFill>
                  <a:srgbClr val="000000"/>
                </a:solidFill>
              </a:rPr>
              <a:t>FDMC is affiliated with Motorsport UK (MSUK) and covered by a £100M insurance scheme.</a:t>
            </a:r>
            <a:endParaRPr sz="1200">
              <a:solidFill>
                <a:srgbClr val="000000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●"/>
            </a:pPr>
            <a:r>
              <a:rPr lang="en" sz="1200"/>
              <a:t>Consulted</a:t>
            </a:r>
            <a:r>
              <a:rPr lang="en" sz="1200">
                <a:solidFill>
                  <a:srgbClr val="000000"/>
                </a:solidFill>
              </a:rPr>
              <a:t> with: Crondall, Odiham</a:t>
            </a:r>
            <a:r>
              <a:rPr lang="en" sz="1200"/>
              <a:t>, </a:t>
            </a:r>
            <a:r>
              <a:rPr lang="en" sz="1200">
                <a:solidFill>
                  <a:srgbClr val="000000"/>
                </a:solidFill>
              </a:rPr>
              <a:t>Long Sutton </a:t>
            </a:r>
            <a:r>
              <a:rPr lang="en" sz="1200">
                <a:solidFill>
                  <a:schemeClr val="dk1"/>
                </a:solidFill>
              </a:rPr>
              <a:t>and Froyle </a:t>
            </a:r>
            <a:r>
              <a:rPr lang="en" sz="1200">
                <a:solidFill>
                  <a:srgbClr val="000000"/>
                </a:solidFill>
              </a:rPr>
              <a:t>Parish Councils, HART S</a:t>
            </a:r>
            <a:r>
              <a:rPr lang="en" sz="1200"/>
              <a:t>afety Advisory Group, </a:t>
            </a:r>
            <a:r>
              <a:rPr lang="en" sz="1200">
                <a:solidFill>
                  <a:srgbClr val="000000"/>
                </a:solidFill>
              </a:rPr>
              <a:t>Hart District Council, East Hants District Council, Hampshire County Council, Ham</a:t>
            </a:r>
            <a:r>
              <a:rPr lang="en" sz="1200"/>
              <a:t>pshire </a:t>
            </a:r>
            <a:r>
              <a:rPr lang="en" sz="1200">
                <a:solidFill>
                  <a:srgbClr val="000000"/>
                </a:solidFill>
              </a:rPr>
              <a:t>Highways</a:t>
            </a:r>
            <a:r>
              <a:rPr lang="en" sz="1200"/>
              <a:t>, </a:t>
            </a:r>
            <a:r>
              <a:rPr lang="en" sz="1200">
                <a:solidFill>
                  <a:srgbClr val="000000"/>
                </a:solidFill>
              </a:rPr>
              <a:t>Hampshire and</a:t>
            </a:r>
            <a:r>
              <a:rPr lang="en" sz="1200"/>
              <a:t> IOW Constabulary and RAF Odiham</a:t>
            </a:r>
            <a:r>
              <a:rPr lang="en" sz="1200">
                <a:solidFill>
                  <a:srgbClr val="000000"/>
                </a:solidFill>
              </a:rPr>
              <a:t>.</a:t>
            </a:r>
            <a:endParaRPr sz="18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Safety &amp; Environmental Considerations</a:t>
            </a:r>
            <a:endParaRPr/>
          </a:p>
        </p:txBody>
      </p:sp>
      <p:sp>
        <p:nvSpPr>
          <p:cNvPr id="172" name="Google Shape;172;p41"/>
          <p:cNvSpPr txBox="1"/>
          <p:nvPr/>
        </p:nvSpPr>
        <p:spPr>
          <a:xfrm>
            <a:off x="311700" y="1146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Safety is our No. 1 priority.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The event will be stopped immediately by us if any safety issues are identified during the day.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Approximately 100 Safety Marshals required to cordon off access roads &amp; public rights of way.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15 MSUK Licenced Officials required to run the event.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Three separate face-to-face visits of every property on the closed road route (First completed in March).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Our running cost is expected to be over £30,000.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FDMC does not aim to make a profit, but want the community to benefit from the event, both financially &amp; enjoying the spectacle.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Schools, Scouts, Cricket Clubs, Landowners can all be involved with marquees, stalls, parking, spectator areas etc.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Community members can be trained to Marshal if they want to be more heavily involved in the event.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Environmental - noise limits, sustainable fuel &amp; mandatory carbon offset by 2027.</a:t>
            </a:r>
            <a:endParaRPr sz="12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42" title="DTOH2027 Stage Map LWC2 Ver 0.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6525" y="75375"/>
            <a:ext cx="6758600" cy="449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42"/>
          <p:cNvSpPr/>
          <p:nvPr/>
        </p:nvSpPr>
        <p:spPr>
          <a:xfrm>
            <a:off x="-32325" y="4751675"/>
            <a:ext cx="9189300" cy="426900"/>
          </a:xfrm>
          <a:prstGeom prst="rect">
            <a:avLst/>
          </a:prstGeom>
          <a:solidFill>
            <a:srgbClr val="0065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42"/>
          <p:cNvSpPr/>
          <p:nvPr/>
        </p:nvSpPr>
        <p:spPr>
          <a:xfrm>
            <a:off x="-38825" y="4610800"/>
            <a:ext cx="9189300" cy="103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0" name="Google Shape;180;p42" title="ashley-group-logo jpeg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84125" y="2697694"/>
            <a:ext cx="1298800" cy="413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4124" y="3399301"/>
            <a:ext cx="1298800" cy="572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"/>
              <a:t>About our sponsor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43"/>
          <p:cNvSpPr txBox="1">
            <a:spLocks noGrp="1"/>
          </p:cNvSpPr>
          <p:nvPr>
            <p:ph type="body" idx="1"/>
          </p:nvPr>
        </p:nvSpPr>
        <p:spPr>
          <a:xfrm>
            <a:off x="311700" y="1712413"/>
            <a:ext cx="3510300" cy="171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/>
              <a:t>Ashley Group is a main contractor providing construction, maintenance and refurbishment services throughout London and the South East.  FDMC are grateful to Directors Sean &amp; Colin Quigley, who are regular competitors. </a:t>
            </a:r>
            <a:endParaRPr sz="1500"/>
          </a:p>
          <a:p>
            <a:pPr marL="0" lvl="0" indent="0" algn="just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/>
          </a:p>
        </p:txBody>
      </p:sp>
      <p:pic>
        <p:nvPicPr>
          <p:cNvPr id="188" name="Google Shape;188;p43" title="Sean-and-Colin-Quigley-Oct-24-1024x56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7875" y="1172247"/>
            <a:ext cx="5109100" cy="27990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89" name="Google Shape;189;p43"/>
          <p:cNvSpPr/>
          <p:nvPr/>
        </p:nvSpPr>
        <p:spPr>
          <a:xfrm rot="-621855">
            <a:off x="8059400" y="2862701"/>
            <a:ext cx="595313" cy="173582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4"/>
          <p:cNvSpPr txBox="1"/>
          <p:nvPr/>
        </p:nvSpPr>
        <p:spPr>
          <a:xfrm>
            <a:off x="311700" y="679133"/>
            <a:ext cx="8520600" cy="9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Thank you!</a:t>
            </a:r>
            <a:endParaRPr sz="5200">
              <a:solidFill>
                <a:srgbClr val="000000"/>
              </a:solidFill>
            </a:endParaRPr>
          </a:p>
        </p:txBody>
      </p:sp>
      <p:sp>
        <p:nvSpPr>
          <p:cNvPr id="195" name="Google Shape;195;p44"/>
          <p:cNvSpPr txBox="1"/>
          <p:nvPr/>
        </p:nvSpPr>
        <p:spPr>
          <a:xfrm>
            <a:off x="2332950" y="3829973"/>
            <a:ext cx="4478100" cy="7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Scan for community information</a:t>
            </a:r>
            <a:endParaRPr sz="15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</a:rPr>
              <a:t>Email: </a:t>
            </a:r>
            <a:r>
              <a:rPr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dimanchetour@fdmc.org.uk </a:t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id="196" name="Google Shape;19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0675" y="1772800"/>
            <a:ext cx="1822650" cy="182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DMC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417</Words>
  <Application>Microsoft Office PowerPoint</Application>
  <PresentationFormat>On-screen Show (16:9)</PresentationFormat>
  <Paragraphs>37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FDMC</vt:lpstr>
      <vt:lpstr>Simple Light</vt:lpstr>
      <vt:lpstr>Simple Light</vt:lpstr>
      <vt:lpstr>Event Overview</vt:lpstr>
      <vt:lpstr>Agenda </vt:lpstr>
      <vt:lpstr>Event Summary</vt:lpstr>
      <vt:lpstr>Safety &amp; Environmental Considerations</vt:lpstr>
      <vt:lpstr>PowerPoint Presentation</vt:lpstr>
      <vt:lpstr>About our sponsor  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DepClerk</dc:creator>
  <cp:lastModifiedBy>Clerk Crondall</cp:lastModifiedBy>
  <cp:revision>1</cp:revision>
  <dcterms:modified xsi:type="dcterms:W3CDTF">2026-05-10T11:04:32Z</dcterms:modified>
</cp:coreProperties>
</file>