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5" Type="http://schemas.microsoft.com/office/2020/02/relationships/classificationlabels" Target="docMetadata/LabelInfo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48" r:id="rId2"/>
  </p:sldMasterIdLst>
  <p:notesMasterIdLst>
    <p:notesMasterId r:id="rId16"/>
  </p:notesMasterIdLst>
  <p:handoutMasterIdLst>
    <p:handoutMasterId r:id="rId17"/>
  </p:handoutMasterIdLst>
  <p:sldIdLst>
    <p:sldId id="260" r:id="rId3"/>
    <p:sldId id="1241" r:id="rId4"/>
    <p:sldId id="1246" r:id="rId5"/>
    <p:sldId id="1278" r:id="rId6"/>
    <p:sldId id="1280" r:id="rId7"/>
    <p:sldId id="1282" r:id="rId8"/>
    <p:sldId id="1281" r:id="rId9"/>
    <p:sldId id="1286" r:id="rId10"/>
    <p:sldId id="1285" r:id="rId11"/>
    <p:sldId id="1284" r:id="rId12"/>
    <p:sldId id="1287" r:id="rId13"/>
    <p:sldId id="1272" r:id="rId14"/>
    <p:sldId id="293" r:id="rId15"/>
  </p:sldIdLst>
  <p:sldSz cx="9144000" cy="6858000" type="screen4x3"/>
  <p:notesSz cx="6797675" cy="9926638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ＭＳ Ｐゴシック" pitchFamily="-128" charset="-128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ＭＳ Ｐゴシック" pitchFamily="-128" charset="-128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ＭＳ Ｐゴシック" pitchFamily="-128" charset="-128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ＭＳ Ｐゴシック" pitchFamily="-128" charset="-128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ＭＳ Ｐゴシック" pitchFamily="-128" charset="-128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Arial" charset="0"/>
        <a:ea typeface="ＭＳ Ｐゴシック" pitchFamily="-128" charset="-128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Arial" charset="0"/>
        <a:ea typeface="ＭＳ Ｐゴシック" pitchFamily="-128" charset="-128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Arial" charset="0"/>
        <a:ea typeface="ＭＳ Ｐゴシック" pitchFamily="-128" charset="-128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Arial" charset="0"/>
        <a:ea typeface="ＭＳ Ｐゴシック" pitchFamily="-128" charset="-128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95E4C512-3EFC-432A-9204-398B3F2F5F74}">
          <p14:sldIdLst>
            <p14:sldId id="260"/>
            <p14:sldId id="1241"/>
            <p14:sldId id="1246"/>
            <p14:sldId id="1278"/>
            <p14:sldId id="1280"/>
            <p14:sldId id="1282"/>
            <p14:sldId id="1281"/>
            <p14:sldId id="1286"/>
            <p14:sldId id="1285"/>
            <p14:sldId id="1284"/>
            <p14:sldId id="1287"/>
            <p14:sldId id="1272"/>
            <p14:sldId id="293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Gillian" initials="G" lastIdx="1" clrIdx="0">
    <p:extLst>
      <p:ext uri="{19B8F6BF-5375-455C-9EA6-DF929625EA0E}">
        <p15:presenceInfo xmlns:p15="http://schemas.microsoft.com/office/powerpoint/2012/main" userId="Gillian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3A5B0"/>
    <a:srgbClr val="8989B1"/>
    <a:srgbClr val="A80C35"/>
    <a:srgbClr val="C00000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802" autoAdjust="0"/>
  </p:normalViewPr>
  <p:slideViewPr>
    <p:cSldViewPr>
      <p:cViewPr varScale="1">
        <p:scale>
          <a:sx n="78" d="100"/>
          <a:sy n="78" d="100"/>
        </p:scale>
        <p:origin x="1622" y="67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7992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commentAuthors" Target="commentAuthors.xml"/><Relationship Id="rId3" Type="http://schemas.openxmlformats.org/officeDocument/2006/relationships/slide" Target="slides/slide1.xml"/><Relationship Id="rId21" Type="http://schemas.openxmlformats.org/officeDocument/2006/relationships/theme" Target="theme/them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handoutMaster" Target="handoutMasters/handoutMaster1.xml"/><Relationship Id="rId2" Type="http://schemas.openxmlformats.org/officeDocument/2006/relationships/slideMaster" Target="slideMasters/slideMaster1.xml"/><Relationship Id="rId16" Type="http://schemas.openxmlformats.org/officeDocument/2006/relationships/notesMaster" Target="notesMasters/notesMaster1.xml"/><Relationship Id="rId20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10" Type="http://schemas.openxmlformats.org/officeDocument/2006/relationships/slide" Target="slides/slide8.xml"/><Relationship Id="rId19" Type="http://schemas.openxmlformats.org/officeDocument/2006/relationships/presProps" Target="pres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49688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E3F9B667-4345-4848-8F00-2FD9B9026554}" type="datetimeFigureOut">
              <a:rPr lang="en-GB"/>
              <a:pPr>
                <a:defRPr/>
              </a:pPr>
              <a:t>29/09/2026</a:t>
            </a:fld>
            <a:endParaRPr lang="en-GB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428163"/>
            <a:ext cx="2946400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49688" y="9428163"/>
            <a:ext cx="2946400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>
              <a:defRPr/>
            </a:pPr>
            <a:fld id="{60FB61DC-C680-479E-9C8E-64585BF2D9FE}" type="slidenum">
              <a:rPr lang="en-GB"/>
              <a:pPr>
                <a:defRPr/>
              </a:pPr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51797511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6400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1433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49688" y="0"/>
            <a:ext cx="2946400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7172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17575" y="744538"/>
            <a:ext cx="4962525" cy="3722687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34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79450" y="4714875"/>
            <a:ext cx="5438775" cy="4467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noProof="0"/>
              <a:t>Click to edit Master text styles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r>
              <a:rPr lang="en-GB" noProof="0"/>
              <a:t>Fourth level</a:t>
            </a:r>
          </a:p>
          <a:p>
            <a:pPr lvl="4"/>
            <a:r>
              <a:rPr lang="en-GB" noProof="0"/>
              <a:t>Fifth level</a:t>
            </a:r>
          </a:p>
        </p:txBody>
      </p:sp>
      <p:sp>
        <p:nvSpPr>
          <p:cNvPr id="1434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428163"/>
            <a:ext cx="2946400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1434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49688" y="9428163"/>
            <a:ext cx="2946400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94D8E88D-5332-43EC-B438-7D4646EB52DC}" type="slidenum">
              <a:rPr lang="en-GB"/>
              <a:pPr>
                <a:defRPr/>
              </a:pPr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539992926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pitchFamily="-128" charset="-128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pitchFamily="-128" charset="-128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pitchFamily="-128" charset="-128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pitchFamily="-128" charset="-128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pitchFamily="-128" charset="-128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3"/>
          <p:cNvSpPr>
            <a:spLocks noGrp="1" noChangeArrowheads="1"/>
          </p:cNvSpPr>
          <p:nvPr>
            <p:ph type="subTitle" idx="1"/>
          </p:nvPr>
        </p:nvSpPr>
        <p:spPr bwMode="black">
          <a:xfrm>
            <a:off x="5724128" y="2636912"/>
            <a:ext cx="3117600" cy="1213200"/>
          </a:xfrm>
        </p:spPr>
        <p:txBody>
          <a:bodyPr/>
          <a:lstStyle>
            <a:lvl1pPr marL="0" indent="0" algn="r">
              <a:buFontTx/>
              <a:buNone/>
              <a:defRPr sz="2000" smtClean="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Master subtitle style</a:t>
            </a:r>
            <a:endParaRPr lang="en-GB" dirty="0"/>
          </a:p>
        </p:txBody>
      </p:sp>
      <p:sp>
        <p:nvSpPr>
          <p:cNvPr id="28675" name="Rectangle 9"/>
          <p:cNvSpPr>
            <a:spLocks noGrp="1" noChangeArrowheads="1"/>
          </p:cNvSpPr>
          <p:nvPr>
            <p:ph type="ctrTitle"/>
          </p:nvPr>
        </p:nvSpPr>
        <p:spPr bwMode="black">
          <a:xfrm>
            <a:off x="5004048" y="1063704"/>
            <a:ext cx="3844800" cy="1501200"/>
          </a:xfrm>
        </p:spPr>
        <p:txBody>
          <a:bodyPr/>
          <a:lstStyle>
            <a:lvl1pPr algn="r">
              <a:defRPr sz="3200" smtClean="0">
                <a:solidFill>
                  <a:srgbClr val="A80C35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pic>
        <p:nvPicPr>
          <p:cNvPr id="8" name="Picture 7" descr="Curve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705" y="764704"/>
            <a:ext cx="6231889" cy="60932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3341900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buClr>
                <a:srgbClr val="A80C35"/>
              </a:buClr>
              <a:defRPr/>
            </a:lvl1pPr>
            <a:lvl2pPr>
              <a:buClr>
                <a:srgbClr val="A80C35"/>
              </a:buClr>
              <a:defRPr/>
            </a:lvl2pPr>
            <a:lvl3pPr>
              <a:buClr>
                <a:srgbClr val="A80C35"/>
              </a:buClr>
              <a:defRPr/>
            </a:lvl3pPr>
            <a:lvl4pPr>
              <a:buClr>
                <a:srgbClr val="A80C35"/>
              </a:buClr>
              <a:defRPr/>
            </a:lvl4pPr>
            <a:lvl5pPr>
              <a:buClr>
                <a:srgbClr val="A80C35"/>
              </a:buClr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4" name="Rectangle 11"/>
          <p:cNvSpPr>
            <a:spLocks noGrp="1" noChangeArrowheads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E808A4E-B55F-4717-AB09-68D98B68A291}" type="slidenum">
              <a:rPr lang="en-GB"/>
              <a:pPr>
                <a:defRPr/>
              </a:pPr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4823883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black"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rgbClr val="000000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11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8BD92F3-69C9-4C4C-94BC-A9113B2A498E}" type="slidenum">
              <a:rPr lang="en-GB"/>
              <a:pPr>
                <a:defRPr/>
              </a:pPr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41234955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4" name="Rectangle 11"/>
          <p:cNvSpPr>
            <a:spLocks noGrp="1" noChangeArrowheads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E808A4E-B55F-4717-AB09-68D98B68A291}" type="slidenum">
              <a:rPr lang="en-GB"/>
              <a:pPr>
                <a:defRPr/>
              </a:pPr>
              <a:t>‹#›</a:t>
            </a:fld>
            <a:endParaRPr lang="en-GB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11"/>
          </p:nvPr>
        </p:nvSpPr>
        <p:spPr>
          <a:xfrm>
            <a:off x="395536" y="1556792"/>
            <a:ext cx="4039200" cy="4525200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7" name="Content Placeholder 5"/>
          <p:cNvSpPr>
            <a:spLocks noGrp="1"/>
          </p:cNvSpPr>
          <p:nvPr>
            <p:ph sz="quarter" idx="12"/>
          </p:nvPr>
        </p:nvSpPr>
        <p:spPr>
          <a:xfrm>
            <a:off x="4644008" y="1556792"/>
            <a:ext cx="4039200" cy="4525200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83277266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2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2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7" name="Rectangle 11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381E9A2-A0E5-4F67-A9FF-63E3677A739B}" type="slidenum">
              <a:rPr lang="en-GB"/>
              <a:pPr>
                <a:defRPr/>
              </a:pPr>
              <a:t>‹#›</a:t>
            </a:fld>
            <a:endParaRPr lang="en-GB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53834" y="6148153"/>
            <a:ext cx="2160000" cy="377191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2400" y="6015600"/>
            <a:ext cx="1692000" cy="5091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367521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Rectangle 11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A2D5248-9236-41E6-8B81-AD6D6236FB47}" type="slidenum">
              <a:rPr lang="en-GB"/>
              <a:pPr>
                <a:defRPr/>
              </a:pPr>
              <a:t>‹#›</a:t>
            </a:fld>
            <a:endParaRPr lang="en-GB" dirty="0"/>
          </a:p>
        </p:txBody>
      </p:sp>
      <p:pic>
        <p:nvPicPr>
          <p:cNvPr id="4" name="Picture 3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53834" y="6148153"/>
            <a:ext cx="2160000" cy="377191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2400" y="6015600"/>
            <a:ext cx="1692000" cy="5091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140200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1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545F616-C8DE-4EB1-96E8-1A27064CF178}" type="slidenum">
              <a:rPr lang="en-GB"/>
              <a:pPr>
                <a:defRPr/>
              </a:pPr>
              <a:t>‹#›</a:t>
            </a:fld>
            <a:endParaRPr lang="en-GB" dirty="0"/>
          </a:p>
        </p:txBody>
      </p:sp>
      <p:pic>
        <p:nvPicPr>
          <p:cNvPr id="3" name="Picture 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53834" y="6148153"/>
            <a:ext cx="2160000" cy="377191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2400" y="6015600"/>
            <a:ext cx="1692000" cy="5091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651257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1142984"/>
            <a:ext cx="5111750" cy="4983179"/>
          </a:xfrm>
        </p:spPr>
        <p:txBody>
          <a:bodyPr/>
          <a:lstStyle>
            <a:lvl1pPr>
              <a:defRPr sz="2400"/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142984"/>
            <a:ext cx="3008313" cy="498317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381000" y="152400"/>
            <a:ext cx="8305800" cy="914400"/>
          </a:xfrm>
        </p:spPr>
        <p:txBody>
          <a:bodyPr/>
          <a:lstStyle/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5" name="Rectangle 11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ADB677D-268D-43E4-BE7A-FA21384C8E65}" type="slidenum">
              <a:rPr lang="en-GB"/>
              <a:pPr>
                <a:defRPr/>
              </a:pPr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70718498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1214422"/>
            <a:ext cx="5486400" cy="3513153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dirty="0"/>
              <a:t>Click icon to add picture</a:t>
            </a:r>
            <a:endParaRPr lang="en-GB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000636"/>
            <a:ext cx="5486400" cy="107157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381000" y="152400"/>
            <a:ext cx="8305800" cy="9144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5" name="Rectangle 11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E586BD8-4928-4825-9C86-6DDE1FD8CC1B}" type="slidenum">
              <a:rPr lang="en-GB"/>
              <a:pPr>
                <a:defRPr/>
              </a:pPr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9650360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ombston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5" name="Rectangle 11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4281DE2-0AF6-4B50-9C65-E915ECDDEF45}" type="slidenum">
              <a:rPr lang="en-GB"/>
              <a:pPr>
                <a:defRPr/>
              </a:pPr>
              <a:t>‹#›</a:t>
            </a:fld>
            <a:endParaRPr lang="en-GB" dirty="0"/>
          </a:p>
        </p:txBody>
      </p:sp>
      <p:sp>
        <p:nvSpPr>
          <p:cNvPr id="10" name="SmartArt Placeholder 9"/>
          <p:cNvSpPr>
            <a:spLocks noGrp="1"/>
          </p:cNvSpPr>
          <p:nvPr>
            <p:ph type="dgm" sz="quarter" idx="11"/>
          </p:nvPr>
        </p:nvSpPr>
        <p:spPr>
          <a:xfrm>
            <a:off x="395536" y="1161280"/>
            <a:ext cx="8287200" cy="4788000"/>
          </a:xfrm>
        </p:spPr>
        <p:txBody>
          <a:bodyPr/>
          <a:lstStyle/>
          <a:p>
            <a:pPr lvl="0"/>
            <a:r>
              <a:rPr lang="en-US" noProof="0" dirty="0"/>
              <a:t>Click icon to add SmartArt graphic</a:t>
            </a:r>
            <a:endParaRPr lang="en-GB" noProof="0" dirty="0"/>
          </a:p>
        </p:txBody>
      </p:sp>
    </p:spTree>
    <p:extLst>
      <p:ext uri="{BB962C8B-B14F-4D97-AF65-F5344CB8AC3E}">
        <p14:creationId xmlns:p14="http://schemas.microsoft.com/office/powerpoint/2010/main" val="312813745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Disclaim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Box 5"/>
          <p:cNvSpPr txBox="1">
            <a:spLocks noChangeArrowheads="1"/>
          </p:cNvSpPr>
          <p:nvPr userDrawn="1"/>
        </p:nvSpPr>
        <p:spPr bwMode="auto">
          <a:xfrm>
            <a:off x="179512" y="5735771"/>
            <a:ext cx="8424936" cy="9335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b" anchorCtr="0">
            <a:spAutoFit/>
          </a:bodyPr>
          <a:lstStyle>
            <a:defPPr>
              <a:defRPr lang="en-US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pitchFamily="-128" charset="-128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pitchFamily="-128" charset="-128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pitchFamily="-128" charset="-128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pitchFamily="-128" charset="-128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pitchFamily="-128" charset="-128"/>
                <a:cs typeface="+mn-cs"/>
              </a:defRPr>
            </a:lvl5pPr>
            <a:lvl6pPr marL="2286000" algn="l" defTabSz="914400" rtl="0" eaLnBrk="1" latinLnBrk="0" hangingPunct="1">
              <a:defRPr sz="2400" kern="1200">
                <a:solidFill>
                  <a:schemeClr val="tx1"/>
                </a:solidFill>
                <a:latin typeface="Arial" charset="0"/>
                <a:ea typeface="ＭＳ Ｐゴシック" pitchFamily="-128" charset="-128"/>
                <a:cs typeface="+mn-cs"/>
              </a:defRPr>
            </a:lvl6pPr>
            <a:lvl7pPr marL="2743200" algn="l" defTabSz="914400" rtl="0" eaLnBrk="1" latinLnBrk="0" hangingPunct="1">
              <a:defRPr sz="2400" kern="1200">
                <a:solidFill>
                  <a:schemeClr val="tx1"/>
                </a:solidFill>
                <a:latin typeface="Arial" charset="0"/>
                <a:ea typeface="ＭＳ Ｐゴシック" pitchFamily="-128" charset="-128"/>
                <a:cs typeface="+mn-cs"/>
              </a:defRPr>
            </a:lvl7pPr>
            <a:lvl8pPr marL="3200400" algn="l" defTabSz="914400" rtl="0" eaLnBrk="1" latinLnBrk="0" hangingPunct="1">
              <a:defRPr sz="2400" kern="1200">
                <a:solidFill>
                  <a:schemeClr val="tx1"/>
                </a:solidFill>
                <a:latin typeface="Arial" charset="0"/>
                <a:ea typeface="ＭＳ Ｐゴシック" pitchFamily="-128" charset="-128"/>
                <a:cs typeface="+mn-cs"/>
              </a:defRPr>
            </a:lvl8pPr>
            <a:lvl9pPr marL="3657600" algn="l" defTabSz="914400" rtl="0" eaLnBrk="1" latinLnBrk="0" hangingPunct="1">
              <a:defRPr sz="2400" kern="1200">
                <a:solidFill>
                  <a:schemeClr val="tx1"/>
                </a:solidFill>
                <a:latin typeface="Arial" charset="0"/>
                <a:ea typeface="ＭＳ Ｐゴシック" pitchFamily="-128" charset="-128"/>
                <a:cs typeface="+mn-cs"/>
              </a:defRPr>
            </a:lvl9pPr>
          </a:lstStyle>
          <a:p>
            <a:pPr>
              <a:spcAft>
                <a:spcPts val="800"/>
              </a:spcAft>
            </a:pPr>
            <a:r>
              <a:rPr lang="en-US" altLang="en-US" sz="800" dirty="0"/>
              <a:t>Pinsent Masons LLP is a limited liability partnership, registered in England and Wales (registered number: OC333653) authorised and regulated by the Solicitors Regulation Authority and the appropriate jurisdictions in which it operates.  Reference to "Pinsent Masons" is to Pinsent Masons LLP and/or one or more of the affiliated entities that practise under the name "Pinsent Masons" as the context requires.  The word "partner", used in relation to the LLP, refers to a member or an employee or consultant of the LLP or any affiliated firm, with equivalent standing.  A list of members of Pinsent Masons, those non-members who are designated as partners, and non-member partners in affiliated entities, is available for inspection at our offices or at www.pinsentmasons.com. © Pinsent Masons.</a:t>
            </a:r>
          </a:p>
          <a:p>
            <a:pPr>
              <a:spcAft>
                <a:spcPts val="800"/>
              </a:spcAft>
            </a:pPr>
            <a:r>
              <a:rPr lang="en-US" altLang="en-US" sz="800" dirty="0"/>
              <a:t>For a full list of the jurisdictions where we operate, see www.pinsentmasons.com</a:t>
            </a:r>
          </a:p>
        </p:txBody>
      </p:sp>
    </p:spTree>
    <p:extLst>
      <p:ext uri="{BB962C8B-B14F-4D97-AF65-F5344CB8AC3E}">
        <p14:creationId xmlns:p14="http://schemas.microsoft.com/office/powerpoint/2010/main" val="158014457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gray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295400"/>
            <a:ext cx="8229600" cy="457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dirty="0"/>
              <a:t>Click to edit Master text styles</a:t>
            </a:r>
          </a:p>
          <a:p>
            <a:pPr lvl="1"/>
            <a:r>
              <a:rPr lang="en-US" altLang="en-US" dirty="0"/>
              <a:t>Second level</a:t>
            </a:r>
          </a:p>
          <a:p>
            <a:pPr lvl="2"/>
            <a:r>
              <a:rPr lang="en-US" altLang="en-US" dirty="0"/>
              <a:t>Third level</a:t>
            </a:r>
          </a:p>
          <a:p>
            <a:pPr lvl="3"/>
            <a:r>
              <a:rPr lang="en-US" altLang="en-US" dirty="0"/>
              <a:t>Fourth level</a:t>
            </a:r>
          </a:p>
          <a:p>
            <a:pPr lvl="4"/>
            <a:r>
              <a:rPr lang="en-US" altLang="en-US" dirty="0"/>
              <a:t>Fifth level</a:t>
            </a:r>
          </a:p>
        </p:txBody>
      </p:sp>
      <p:sp>
        <p:nvSpPr>
          <p:cNvPr id="1027" name="Rectangle 9"/>
          <p:cNvSpPr>
            <a:spLocks noGrp="1" noChangeArrowheads="1"/>
          </p:cNvSpPr>
          <p:nvPr>
            <p:ph type="title"/>
          </p:nvPr>
        </p:nvSpPr>
        <p:spPr bwMode="white">
          <a:xfrm>
            <a:off x="381000" y="152400"/>
            <a:ext cx="8305800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dirty="0"/>
              <a:t>Click to edit Master title style</a:t>
            </a:r>
          </a:p>
        </p:txBody>
      </p:sp>
      <p:sp>
        <p:nvSpPr>
          <p:cNvPr id="1035" name="Rectangle 11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3492500" y="6416675"/>
            <a:ext cx="2133600" cy="287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solidFill>
                  <a:srgbClr val="8989B1"/>
                </a:solidFill>
              </a:defRPr>
            </a:lvl1pPr>
          </a:lstStyle>
          <a:p>
            <a:pPr>
              <a:defRPr/>
            </a:pPr>
            <a:fld id="{AA923FDD-4DD3-41BE-8EE6-C8ADE94079E1}" type="slidenum">
              <a:rPr lang="en-GB" smtClean="0"/>
              <a:pPr>
                <a:defRPr/>
              </a:pPr>
              <a:t>‹#›</a:t>
            </a:fld>
            <a:endParaRPr lang="en-GB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066" r:id="rId1"/>
    <p:sldLayoutId id="2147484067" r:id="rId2"/>
    <p:sldLayoutId id="2147484059" r:id="rId3"/>
    <p:sldLayoutId id="2147484068" r:id="rId4"/>
    <p:sldLayoutId id="2147484061" r:id="rId5"/>
    <p:sldLayoutId id="2147484062" r:id="rId6"/>
    <p:sldLayoutId id="2147484063" r:id="rId7"/>
    <p:sldLayoutId id="2147484064" r:id="rId8"/>
    <p:sldLayoutId id="2147484065" r:id="rId9"/>
    <p:sldLayoutId id="2147484060" r:id="rId10"/>
    <p:sldLayoutId id="2147484069" r:id="rId11"/>
  </p:sldLayoutIdLst>
  <p:txStyles>
    <p:titleStyle>
      <a:lvl1pPr algn="l" rtl="0" eaLnBrk="1" fontAlgn="base" hangingPunct="1">
        <a:spcBef>
          <a:spcPct val="0"/>
        </a:spcBef>
        <a:spcAft>
          <a:spcPct val="0"/>
        </a:spcAft>
        <a:defRPr sz="3600">
          <a:solidFill>
            <a:srgbClr val="A80C35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Arial" charset="0"/>
          <a:ea typeface="ＭＳ Ｐゴシック" pitchFamily="-128" charset="-128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Arial" charset="0"/>
          <a:ea typeface="ＭＳ Ｐゴシック" pitchFamily="-128" charset="-128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Arial" charset="0"/>
          <a:ea typeface="ＭＳ Ｐゴシック" pitchFamily="-128" charset="-128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Arial" charset="0"/>
          <a:ea typeface="ＭＳ Ｐゴシック" pitchFamily="-128" charset="-128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Arial" charset="0"/>
          <a:ea typeface="ＭＳ Ｐゴシック" pitchFamily="-128" charset="-128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Arial" charset="0"/>
          <a:ea typeface="ＭＳ Ｐゴシック" pitchFamily="-128" charset="-128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Arial" charset="0"/>
          <a:ea typeface="ＭＳ Ｐゴシック" pitchFamily="-128" charset="-128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Arial" charset="0"/>
          <a:ea typeface="ＭＳ Ｐゴシック" pitchFamily="-128" charset="-128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lr>
          <a:srgbClr val="A80C35"/>
        </a:buClr>
        <a:buChar char="•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lr>
          <a:srgbClr val="A80C35"/>
        </a:buClr>
        <a:buChar char="–"/>
        <a:defRPr sz="24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lr>
          <a:srgbClr val="A80C35"/>
        </a:buClr>
        <a:buChar char="•"/>
        <a:defRPr sz="24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lr>
          <a:srgbClr val="A80C35"/>
        </a:buClr>
        <a:buChar char="–"/>
        <a:defRPr sz="2400">
          <a:solidFill>
            <a:schemeClr val="tx1"/>
          </a:solidFill>
          <a:latin typeface="+mn-lt"/>
          <a:ea typeface="+mn-ea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lr>
          <a:srgbClr val="A80C35"/>
        </a:buClr>
        <a:buChar char="»"/>
        <a:defRPr sz="2400">
          <a:solidFill>
            <a:schemeClr val="tx1"/>
          </a:solidFill>
          <a:latin typeface="+mn-lt"/>
          <a:ea typeface="+mn-ea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lr>
          <a:srgbClr val="CD0845"/>
        </a:buClr>
        <a:buChar char="»"/>
        <a:defRPr sz="2400">
          <a:solidFill>
            <a:schemeClr val="tx1"/>
          </a:solidFill>
          <a:latin typeface="+mn-lt"/>
          <a:ea typeface="+mn-ea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lr>
          <a:srgbClr val="CD0845"/>
        </a:buClr>
        <a:buChar char="»"/>
        <a:defRPr sz="2400">
          <a:solidFill>
            <a:schemeClr val="tx1"/>
          </a:solidFill>
          <a:latin typeface="+mn-lt"/>
          <a:ea typeface="+mn-ea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lr>
          <a:srgbClr val="CD0845"/>
        </a:buClr>
        <a:buChar char="»"/>
        <a:defRPr sz="2400">
          <a:solidFill>
            <a:schemeClr val="tx1"/>
          </a:solidFill>
          <a:latin typeface="+mn-lt"/>
          <a:ea typeface="+mn-ea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lr>
          <a:srgbClr val="CD0845"/>
        </a:buClr>
        <a:buChar char="»"/>
        <a:defRPr sz="24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4283968" y="1063704"/>
            <a:ext cx="4564880" cy="1501200"/>
          </a:xfrm>
        </p:spPr>
        <p:txBody>
          <a:bodyPr/>
          <a:lstStyle/>
          <a:p>
            <a:pPr eaLnBrk="1" hangingPunct="1"/>
            <a:r>
              <a:rPr lang="en-US" altLang="en-US" dirty="0"/>
              <a:t>Crondall Parish Council</a:t>
            </a:r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5076056" y="2636912"/>
            <a:ext cx="3765672" cy="991696"/>
          </a:xfrm>
        </p:spPr>
        <p:txBody>
          <a:bodyPr/>
          <a:lstStyle/>
          <a:p>
            <a:pPr eaLnBrk="1" hangingPunct="1"/>
            <a:r>
              <a:rPr lang="en-US" altLang="en-US" dirty="0"/>
              <a:t>Additional Planning Presentation</a:t>
            </a:r>
          </a:p>
          <a:p>
            <a:pPr eaLnBrk="1" hangingPunct="1"/>
            <a:r>
              <a:rPr lang="en-US" altLang="en-US" dirty="0"/>
              <a:t>  September 2026</a:t>
            </a:r>
          </a:p>
          <a:p>
            <a:pPr eaLnBrk="1" hangingPunct="1"/>
            <a:r>
              <a:rPr lang="en-US" altLang="en-US" dirty="0"/>
              <a:t>  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481A8498-D775-4940-942F-85B21E19F02C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231187" y="1225023"/>
            <a:ext cx="6858000" cy="4407954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br>
              <a:rPr lang="en-GB" dirty="0"/>
            </a:br>
            <a:r>
              <a:rPr lang="en-GB" dirty="0"/>
              <a:t>Ref: 26/01224/FUL</a:t>
            </a:r>
            <a:br>
              <a:rPr lang="en-GB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pPr marL="457200" lvl="1" indent="0">
              <a:buNone/>
            </a:pPr>
            <a:endParaRPr lang="en-GB" sz="2000" dirty="0"/>
          </a:p>
          <a:p>
            <a:pPr marL="457200" lvl="1" indent="0">
              <a:buNone/>
            </a:pPr>
            <a:endParaRPr lang="en-GB" sz="1400" dirty="0"/>
          </a:p>
          <a:p>
            <a:pPr marL="457200" lvl="1" indent="0">
              <a:buNone/>
            </a:pPr>
            <a:endParaRPr lang="en-GB" sz="1400" dirty="0"/>
          </a:p>
          <a:p>
            <a:pPr marL="457200" lvl="1" indent="0">
              <a:buNone/>
            </a:pPr>
            <a:endParaRPr lang="en-GB" sz="1400" dirty="0"/>
          </a:p>
          <a:p>
            <a:pPr marL="444500" lvl="1" indent="-357188"/>
            <a:r>
              <a:rPr lang="en-GB" sz="1400" dirty="0"/>
              <a:t>Located within the Settlement </a:t>
            </a:r>
          </a:p>
          <a:p>
            <a:pPr marL="87312" lvl="1" indent="0">
              <a:buNone/>
            </a:pPr>
            <a:r>
              <a:rPr lang="en-GB" sz="1400" dirty="0"/>
              <a:t>       Boundary</a:t>
            </a:r>
          </a:p>
          <a:p>
            <a:pPr marL="444500" lvl="1" indent="-357188"/>
            <a:r>
              <a:rPr lang="en-GB" sz="1400" dirty="0"/>
              <a:t>Located within the Conservation Area</a:t>
            </a:r>
          </a:p>
          <a:p>
            <a:pPr marL="87312" lvl="1" indent="0">
              <a:buNone/>
            </a:pPr>
            <a:endParaRPr lang="en-GB" sz="1400" dirty="0"/>
          </a:p>
          <a:p>
            <a:pPr lvl="1"/>
            <a:endParaRPr lang="en-GB" sz="1400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11936908"/>
              </p:ext>
            </p:extLst>
          </p:nvPr>
        </p:nvGraphicFramePr>
        <p:xfrm>
          <a:off x="611560" y="1268760"/>
          <a:ext cx="7992888" cy="17373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4421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04867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85663"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85663">
                <a:tc>
                  <a:txBody>
                    <a:bodyPr/>
                    <a:lstStyle/>
                    <a:p>
                      <a:r>
                        <a:rPr lang="en-GB" dirty="0"/>
                        <a:t>Property: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Phantom Motors Cars, Pankridge Street</a:t>
                      </a:r>
                      <a:endParaRPr lang="en-GB" sz="18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85663">
                <a:tc>
                  <a:txBody>
                    <a:bodyPr/>
                    <a:lstStyle/>
                    <a:p>
                      <a:r>
                        <a:rPr lang="en-GB" dirty="0"/>
                        <a:t>Application Type: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Full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95139">
                <a:tc>
                  <a:txBody>
                    <a:bodyPr/>
                    <a:lstStyle/>
                    <a:p>
                      <a:r>
                        <a:rPr lang="en-GB" dirty="0"/>
                        <a:t>Description: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Demolition of car showroom and workshop and erection of two dwellings, shed and detached garage</a:t>
                      </a:r>
                      <a:r>
                        <a:rPr lang="en-US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 </a:t>
                      </a:r>
                      <a:endParaRPr lang="en-GB" sz="18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pic>
        <p:nvPicPr>
          <p:cNvPr id="7" name="Picture 6">
            <a:extLst>
              <a:ext uri="{FF2B5EF4-FFF2-40B4-BE49-F238E27FC236}">
                <a16:creationId xmlns:a16="http://schemas.microsoft.com/office/drawing/2014/main" id="{C681CB8D-D64A-DD6E-5438-1BA7819063E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83968" y="3006120"/>
            <a:ext cx="3616251" cy="36406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190349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88A291-002E-F37D-76FE-41EEFEA782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Ref: 26/01224/FUL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23E61D8-6222-298C-08D5-5BB2E92F2A0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Demolition of existing garage and workshops </a:t>
            </a:r>
          </a:p>
          <a:p>
            <a:r>
              <a:rPr lang="en-GB" dirty="0"/>
              <a:t>Development  of  2 houses – one 4 bed with detached garage and one smaller 3 bed house</a:t>
            </a:r>
          </a:p>
          <a:p>
            <a:r>
              <a:rPr lang="en-GB" dirty="0"/>
              <a:t>The two dwellings are of simple traditional two-storey design in locally appropriate materials, of similar scale and proportions to nearby houses in the conservation area. </a:t>
            </a:r>
          </a:p>
          <a:p>
            <a:r>
              <a:rPr lang="en-GB" dirty="0"/>
              <a:t>Both have gardens and parking spaces</a:t>
            </a:r>
          </a:p>
          <a:p>
            <a:r>
              <a:rPr lang="en-GB" dirty="0"/>
              <a:t>The application is accompanied by a Heritage Impact Statement which reflects its location within Crondall Conservation Area and is adjacent to several Grade II listed buildings, including Rowan Cottage and Dumbledore, Garrett's Farmhouse and Amberley House.</a:t>
            </a:r>
          </a:p>
        </p:txBody>
      </p:sp>
    </p:spTree>
    <p:extLst>
      <p:ext uri="{BB962C8B-B14F-4D97-AF65-F5344CB8AC3E}">
        <p14:creationId xmlns:p14="http://schemas.microsoft.com/office/powerpoint/2010/main" val="360686977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E2EAFD-5010-B383-1DC7-2DB1424201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9100" y="410591"/>
            <a:ext cx="8305800" cy="914400"/>
          </a:xfrm>
        </p:spPr>
        <p:txBody>
          <a:bodyPr/>
          <a:lstStyle/>
          <a:p>
            <a:r>
              <a:rPr lang="en-GB"/>
              <a:t>Ref: 26/01224/FUL</a:t>
            </a:r>
            <a:endParaRPr lang="en-GB" dirty="0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1E274FFF-5E97-7BE6-D67B-A70EA13F925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 bwMode="auto">
          <a:xfrm>
            <a:off x="1015856" y="1124744"/>
            <a:ext cx="7709044" cy="51520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5811337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72121C-4423-106E-8882-05813DE81A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Ref: 26/01224/FUL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E8105FD0-1ECA-BDE5-6FB7-EB715FB95E04}"/>
              </a:ext>
            </a:extLst>
          </p:cNvPr>
          <p:cNvSpPr txBox="1"/>
          <p:nvPr/>
        </p:nvSpPr>
        <p:spPr>
          <a:xfrm>
            <a:off x="611560" y="1196752"/>
            <a:ext cx="237626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Layout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16607BF-09AD-A82C-39BE-AF7269BBCE0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51720" y="1099099"/>
            <a:ext cx="7020272" cy="51910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359832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8ED768-892A-332D-A0EC-A17BD32852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Ref: 26/01224/FUL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50800A83-3B0B-AEA2-0B25-979A9755DEA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 bwMode="auto">
          <a:xfrm>
            <a:off x="939466" y="1772816"/>
            <a:ext cx="7188868" cy="457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F77FE610-9988-E099-E796-87F3616AC3B7}"/>
              </a:ext>
            </a:extLst>
          </p:cNvPr>
          <p:cNvSpPr txBox="1"/>
          <p:nvPr/>
        </p:nvSpPr>
        <p:spPr>
          <a:xfrm>
            <a:off x="539552" y="1232196"/>
            <a:ext cx="194421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Plot 1</a:t>
            </a:r>
          </a:p>
        </p:txBody>
      </p:sp>
    </p:spTree>
    <p:extLst>
      <p:ext uri="{BB962C8B-B14F-4D97-AF65-F5344CB8AC3E}">
        <p14:creationId xmlns:p14="http://schemas.microsoft.com/office/powerpoint/2010/main" val="419823363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74A2A3-5856-E153-3FE5-CC10C5F38D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Ref: 26/01224/FUL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C952FCE4-39CD-B447-F879-70D630BC291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 bwMode="auto">
          <a:xfrm>
            <a:off x="827584" y="1691016"/>
            <a:ext cx="3524905" cy="51623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D307F4D-7F1E-6071-D8DA-4032A6F85392}"/>
              </a:ext>
            </a:extLst>
          </p:cNvPr>
          <p:cNvSpPr txBox="1"/>
          <p:nvPr/>
        </p:nvSpPr>
        <p:spPr>
          <a:xfrm>
            <a:off x="489862" y="1253951"/>
            <a:ext cx="216024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Plot 1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7821E13E-DEE7-9706-6B9F-ADCE25338DA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20384" y="1628800"/>
            <a:ext cx="4307765" cy="49214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006006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CF3F82-14DB-63A8-C1D2-900D87C870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Ref: 26/01224/FUL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C9662F67-C5A0-DAF5-C62D-3AA1E2A17A5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 bwMode="auto">
          <a:xfrm>
            <a:off x="490780" y="1295400"/>
            <a:ext cx="8162440" cy="457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11407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F2C988A-64FF-665C-1909-F8F5E1D3180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C6B6A3-DA07-45E0-3D86-F04CBDBD53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Ref: 26/01224/FUL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858566C-10FB-635B-8DB2-C5360ED76248}"/>
              </a:ext>
            </a:extLst>
          </p:cNvPr>
          <p:cNvSpPr txBox="1"/>
          <p:nvPr/>
        </p:nvSpPr>
        <p:spPr>
          <a:xfrm>
            <a:off x="611560" y="1484784"/>
            <a:ext cx="165618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Plot 2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F14FA4A-9C95-9EFC-88AA-CB73D23A74B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en-GB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016FA736-486D-6593-5F21-64685BBAFCA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19672" y="1844824"/>
            <a:ext cx="5904656" cy="45722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484624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833E7A-A512-F715-46BB-255CAF5AC7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Ref: 26/01224/FUL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D430CAA9-A738-AC5C-8C23-4DB4A0194B9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 bwMode="auto">
          <a:xfrm>
            <a:off x="354231" y="2348848"/>
            <a:ext cx="8740111" cy="33123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2AC04773-D05A-2A24-61E1-95D8EA712B05}"/>
              </a:ext>
            </a:extLst>
          </p:cNvPr>
          <p:cNvSpPr txBox="1"/>
          <p:nvPr/>
        </p:nvSpPr>
        <p:spPr>
          <a:xfrm>
            <a:off x="611560" y="1484784"/>
            <a:ext cx="165618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Plot 2</a:t>
            </a:r>
          </a:p>
        </p:txBody>
      </p:sp>
    </p:spTree>
    <p:extLst>
      <p:ext uri="{BB962C8B-B14F-4D97-AF65-F5344CB8AC3E}">
        <p14:creationId xmlns:p14="http://schemas.microsoft.com/office/powerpoint/2010/main" val="157760792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1A9AEA-F215-4BCD-AC9A-1C1481CFE44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858CBA-DC2C-0914-4B26-B964241CA9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Ref: 26/01224/FUL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8D3C717-192C-5007-C72F-82DCC1753D0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Attractive development in proportion to the site</a:t>
            </a:r>
          </a:p>
          <a:p>
            <a:r>
              <a:rPr lang="en-GB" dirty="0"/>
              <a:t>Scheme provides two appropriately sized dwellings in the centre of the village with access to all local amenities</a:t>
            </a:r>
          </a:p>
          <a:p>
            <a:r>
              <a:rPr lang="en-GB" dirty="0"/>
              <a:t>The two dwellings replace an unattractive 1960’s extended former petrol filing station. </a:t>
            </a:r>
          </a:p>
          <a:p>
            <a:r>
              <a:rPr lang="en-GB" dirty="0"/>
              <a:t>The scheme will reduce traffic at what is a congested part of Pankridge Street</a:t>
            </a:r>
          </a:p>
        </p:txBody>
      </p:sp>
    </p:spTree>
    <p:extLst>
      <p:ext uri="{BB962C8B-B14F-4D97-AF65-F5344CB8AC3E}">
        <p14:creationId xmlns:p14="http://schemas.microsoft.com/office/powerpoint/2010/main" val="152513850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EBE0DF1-A4ED-C6F2-AA4D-026CB15C2E5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A25D15-FC38-19F4-116F-19171FB007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Ref: 26/01224/FUL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C96FEF3-ED70-6767-7CC6-E87427042E8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Recommendation: </a:t>
            </a:r>
            <a:r>
              <a:rPr lang="en-GB" b="1" u="sng" dirty="0"/>
              <a:t>No Objection 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18304270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Notes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dirty="0"/>
              <a:t>All views expressed are my own. This presentation is prepared for the use of the Parish Council and is not intended for onward publication. </a:t>
            </a:r>
          </a:p>
        </p:txBody>
      </p:sp>
    </p:spTree>
    <p:extLst>
      <p:ext uri="{BB962C8B-B14F-4D97-AF65-F5344CB8AC3E}">
        <p14:creationId xmlns:p14="http://schemas.microsoft.com/office/powerpoint/2010/main" val="4098034784"/>
      </p:ext>
    </p:extLst>
  </p:cSld>
  <p:clrMapOvr>
    <a:masterClrMapping/>
  </p:clrMapOvr>
</p:sld>
</file>

<file path=ppt/theme/theme1.xml><?xml version="1.0" encoding="utf-8"?>
<a:theme xmlns:a="http://schemas.openxmlformats.org/drawingml/2006/main" name="Main">
  <a:themeElements>
    <a:clrScheme name="Blank Presentatio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Blank Presentation">
      <a:majorFont>
        <a:latin typeface="Arial"/>
        <a:ea typeface="ＭＳ Ｐゴシック"/>
        <a:cs typeface=""/>
      </a:majorFont>
      <a:minorFont>
        <a:latin typeface="Arial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GB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ＭＳ Ｐゴシック" pitchFamily="-128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GB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ＭＳ Ｐゴシック" pitchFamily="-128" charset="-128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Main.potx" id="{75A7A094-CF38-48C3-A3F2-640200D7EB0C}" vid="{80E6DE85-A9A1-4B4A-947F-F29DDFB9BB08}"/>
    </a:ext>
  </a:ext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item1.xml>��
</file>

<file path=customXml/itemProps1.xml><?xml version="1.0" encoding="utf-8"?>
<ds:datastoreItem xmlns:ds="http://schemas.openxmlformats.org/officeDocument/2006/customXml" ds:itemID="{13822452-D231-4BF4-9150-55D12F4FA653}">
  <ds:schemaRefs>
    <ds:schemaRef ds:uri="http://www.imanage.com/work/xmlschema"/>
  </ds:schemaRefs>
</ds:datastoreItem>
</file>

<file path=docMetadata/LabelInfo.xml><?xml version="1.0" encoding="utf-8"?>
<clbl:labelList xmlns:clbl="http://schemas.microsoft.com/office/2020/mipLabelMetadata">
  <clbl:label id="{49bf645c-d1a5-4464-b193-a5726c29773b}" enabled="0" method="" siteId="{49bf645c-d1a5-4464-b193-a5726c29773b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35061</TotalTime>
  <Words>296</Words>
  <Application>Microsoft Office PowerPoint</Application>
  <PresentationFormat>On-screen Show (4:3)</PresentationFormat>
  <Paragraphs>48</Paragraphs>
  <Slides>13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6" baseType="lpstr">
      <vt:lpstr>Arial</vt:lpstr>
      <vt:lpstr>Times New Roman</vt:lpstr>
      <vt:lpstr>Main</vt:lpstr>
      <vt:lpstr>Crondall Parish Council</vt:lpstr>
      <vt:lpstr> Ref: 26/01224/FUL </vt:lpstr>
      <vt:lpstr>Ref: 26/01224/FUL</vt:lpstr>
      <vt:lpstr>Ref: 26/01224/FUL</vt:lpstr>
      <vt:lpstr>Ref: 26/01224/FUL</vt:lpstr>
      <vt:lpstr>Ref: 26/01224/FUL</vt:lpstr>
      <vt:lpstr>Ref: 26/01224/FUL</vt:lpstr>
      <vt:lpstr>Ref: 26/01224/FUL</vt:lpstr>
      <vt:lpstr>Ref: 26/01224/FUL</vt:lpstr>
      <vt:lpstr>Ref: 26/01224/FUL</vt:lpstr>
      <vt:lpstr>Ref: 26/01224/FUL</vt:lpstr>
      <vt:lpstr>Ref: 26/01224/FUL</vt:lpstr>
      <vt:lpstr>Notes</vt:lpstr>
    </vt:vector>
  </TitlesOfParts>
  <Company>Pinsent Masons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Pinsent Masons</dc:creator>
  <cp:lastModifiedBy>Clerk Crondall</cp:lastModifiedBy>
  <cp:revision>728</cp:revision>
  <dcterms:created xsi:type="dcterms:W3CDTF">2014-12-17T14:30:54Z</dcterms:created>
  <dcterms:modified xsi:type="dcterms:W3CDTF">2026-09-29T10:02:11Z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PIM_Brand">
    <vt:lpwstr>7</vt:lpwstr>
  </property>
  <property fmtid="{D5CDD505-2E9C-101B-9397-08002B2CF9AE}" pid="3" name="Reference_src">
    <vt:lpwstr>{IMan.Number}.{IMan.Version}\{IMan.imProfileCustom1}</vt:lpwstr>
  </property>
  <property fmtid="{D5CDD505-2E9C-101B-9397-08002B2CF9AE}" pid="4" name="SD_TIM_Ran">
    <vt:lpwstr>True</vt:lpwstr>
  </property>
  <property fmtid="{D5CDD505-2E9C-101B-9397-08002B2CF9AE}" pid="5" name="Reference">
    <vt:lpwstr>126733932.1\PERSONAL</vt:lpwstr>
  </property>
</Properties>
</file>